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6" r:id="rId2"/>
    <p:sldId id="405" r:id="rId3"/>
    <p:sldId id="458" r:id="rId4"/>
    <p:sldId id="459" r:id="rId5"/>
    <p:sldId id="463" r:id="rId6"/>
    <p:sldId id="460" r:id="rId7"/>
    <p:sldId id="462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서강일" initials="서강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F0C"/>
    <a:srgbClr val="90D7FA"/>
    <a:srgbClr val="75DBFF"/>
    <a:srgbClr val="F2A10E"/>
    <a:srgbClr val="0AA9BA"/>
    <a:srgbClr val="D76917"/>
    <a:srgbClr val="56901C"/>
    <a:srgbClr val="F4AAAA"/>
    <a:srgbClr val="FFFFFF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7" autoAdjust="0"/>
    <p:restoredTop sz="64754" autoAdjust="0"/>
  </p:normalViewPr>
  <p:slideViewPr>
    <p:cSldViewPr>
      <p:cViewPr varScale="1">
        <p:scale>
          <a:sx n="47" d="100"/>
          <a:sy n="47" d="100"/>
        </p:scale>
        <p:origin x="-726" y="-90"/>
      </p:cViewPr>
      <p:guideLst>
        <p:guide orient="horz" pos="2432"/>
        <p:guide orient="horz" pos="572"/>
        <p:guide orient="horz" pos="1071"/>
        <p:guide orient="horz" pos="4156"/>
        <p:guide pos="2880"/>
        <p:guide pos="158"/>
        <p:guide pos="340"/>
        <p:guide pos="47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890665" cy="496967"/>
          </a:xfrm>
          <a:prstGeom prst="rect">
            <a:avLst/>
          </a:prstGeom>
        </p:spPr>
        <p:txBody>
          <a:bodyPr vert="horz" lIns="91408" tIns="45708" rIns="91408" bIns="4570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6872" y="2"/>
            <a:ext cx="2890665" cy="496967"/>
          </a:xfrm>
          <a:prstGeom prst="rect">
            <a:avLst/>
          </a:prstGeom>
        </p:spPr>
        <p:txBody>
          <a:bodyPr vert="horz" lIns="91408" tIns="45708" rIns="91408" bIns="45708" rtlCol="0"/>
          <a:lstStyle>
            <a:lvl1pPr algn="r">
              <a:defRPr sz="1200"/>
            </a:lvl1pPr>
          </a:lstStyle>
          <a:p>
            <a:fld id="{AC7FB14A-8977-4838-93B2-5CCD26DADB87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6" y="9429675"/>
            <a:ext cx="2890665" cy="496966"/>
          </a:xfrm>
          <a:prstGeom prst="rect">
            <a:avLst/>
          </a:prstGeom>
        </p:spPr>
        <p:txBody>
          <a:bodyPr vert="horz" lIns="91408" tIns="45708" rIns="91408" bIns="4570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6872" y="9429675"/>
            <a:ext cx="2890665" cy="496966"/>
          </a:xfrm>
          <a:prstGeom prst="rect">
            <a:avLst/>
          </a:prstGeom>
        </p:spPr>
        <p:txBody>
          <a:bodyPr vert="horz" lIns="91408" tIns="45708" rIns="91408" bIns="45708" rtlCol="0" anchor="b"/>
          <a:lstStyle>
            <a:lvl1pPr algn="r">
              <a:defRPr sz="1200"/>
            </a:lvl1pPr>
          </a:lstStyle>
          <a:p>
            <a:fld id="{68AE1A87-D9E5-45DB-B83F-F364AAB446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739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889938" cy="496411"/>
          </a:xfrm>
          <a:prstGeom prst="rect">
            <a:avLst/>
          </a:prstGeom>
        </p:spPr>
        <p:txBody>
          <a:bodyPr vert="horz" lIns="91408" tIns="45708" rIns="91408" bIns="4570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11" y="6"/>
            <a:ext cx="2889938" cy="496411"/>
          </a:xfrm>
          <a:prstGeom prst="rect">
            <a:avLst/>
          </a:prstGeom>
        </p:spPr>
        <p:txBody>
          <a:bodyPr vert="horz" lIns="91408" tIns="45708" rIns="91408" bIns="45708" rtlCol="0"/>
          <a:lstStyle>
            <a:lvl1pPr algn="r">
              <a:defRPr sz="1200"/>
            </a:lvl1pPr>
          </a:lstStyle>
          <a:p>
            <a:fld id="{A3C84A33-5625-4642-AAC1-FE33ABB47B2F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8" rIns="91408" bIns="457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913"/>
            <a:ext cx="5335270" cy="4467701"/>
          </a:xfrm>
          <a:prstGeom prst="rect">
            <a:avLst/>
          </a:prstGeom>
        </p:spPr>
        <p:txBody>
          <a:bodyPr vert="horz" lIns="91408" tIns="45708" rIns="91408" bIns="457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7" y="9430097"/>
            <a:ext cx="2889938" cy="496411"/>
          </a:xfrm>
          <a:prstGeom prst="rect">
            <a:avLst/>
          </a:prstGeom>
        </p:spPr>
        <p:txBody>
          <a:bodyPr vert="horz" lIns="91408" tIns="45708" rIns="91408" bIns="4570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11" y="9430097"/>
            <a:ext cx="2889938" cy="496411"/>
          </a:xfrm>
          <a:prstGeom prst="rect">
            <a:avLst/>
          </a:prstGeom>
        </p:spPr>
        <p:txBody>
          <a:bodyPr vert="horz" lIns="91408" tIns="45708" rIns="91408" bIns="45708" rtlCol="0" anchor="b"/>
          <a:lstStyle>
            <a:lvl1pPr algn="r">
              <a:defRPr sz="1200"/>
            </a:lvl1pPr>
          </a:lstStyle>
          <a:p>
            <a:fld id="{8F0C9F94-14CE-4B35-BA6A-C966B08B1A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3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35">
              <a:defRPr/>
            </a:pPr>
            <a:r>
              <a:rPr lang="en-US" altLang="ko-KR" sz="1400" dirty="0" smtClean="0"/>
              <a:t>Good afternoon. </a:t>
            </a:r>
          </a:p>
          <a:p>
            <a:pPr defTabSz="914235">
              <a:defRPr/>
            </a:pPr>
            <a:r>
              <a:rPr lang="en-US" altLang="ko-KR" sz="1400" dirty="0" smtClean="0"/>
              <a:t>I am Sun-</a:t>
            </a:r>
            <a:r>
              <a:rPr lang="en-US" altLang="ko-KR" sz="1400" dirty="0" err="1" smtClean="0"/>
              <a:t>gu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Ji</a:t>
            </a:r>
            <a:r>
              <a:rPr lang="en-US" altLang="ko-KR" sz="1400" dirty="0" smtClean="0"/>
              <a:t>, Director General of International Goods Bureau at Public Procurement Service of Korea. </a:t>
            </a:r>
          </a:p>
          <a:p>
            <a:r>
              <a:rPr lang="en-US" sz="1400" dirty="0" smtClean="0"/>
              <a:t>It is my great pleasure to join this Tenth Annual Conference of INGP. </a:t>
            </a:r>
          </a:p>
          <a:p>
            <a:r>
              <a:rPr lang="en-US" sz="1400" dirty="0" smtClean="0"/>
              <a:t>My organization, PPS, is working together with some of you, such as Costa Rica, Chile and Peru, </a:t>
            </a:r>
          </a:p>
          <a:p>
            <a:r>
              <a:rPr lang="en-US" sz="1400" dirty="0" smtClean="0"/>
              <a:t>and I am very glad to meet our partner institutions here, and make new friends.     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Sustainable procurement has many aspects, </a:t>
            </a:r>
          </a:p>
          <a:p>
            <a:r>
              <a:rPr lang="en-US" altLang="ko-KR" sz="1400" dirty="0" smtClean="0"/>
              <a:t>and we had very interesting presentations about them from distinguished speakers today. </a:t>
            </a:r>
          </a:p>
          <a:p>
            <a:r>
              <a:rPr lang="en-US" altLang="ko-KR" sz="1400" dirty="0" smtClean="0"/>
              <a:t>It is my turn to bring up another important issue of supporting SMEs for sustainable development. </a:t>
            </a:r>
          </a:p>
          <a:p>
            <a:r>
              <a:rPr lang="en-US" altLang="ko-KR" sz="1400" dirty="0" smtClean="0"/>
              <a:t>I would like to introduce some policy instruments that we use in Korea, </a:t>
            </a:r>
          </a:p>
          <a:p>
            <a:r>
              <a:rPr lang="en-US" altLang="ko-KR" sz="1400" dirty="0" smtClean="0"/>
              <a:t>to foster SMEs through public procurement.  </a:t>
            </a:r>
            <a:endParaRPr lang="ko-KR" altLang="en-US" sz="1400" dirty="0" smtClean="0"/>
          </a:p>
          <a:p>
            <a:endParaRPr lang="ko-KR" altLang="en-US" sz="1400" dirty="0" smtClean="0"/>
          </a:p>
          <a:p>
            <a:endParaRPr lang="ko-KR" altLang="en-US" sz="1400" dirty="0" smtClean="0"/>
          </a:p>
          <a:p>
            <a:pPr defTabSz="914235">
              <a:defRPr/>
            </a:pPr>
            <a:endParaRPr lang="ko-KR" altLang="en-US" dirty="0" smtClean="0"/>
          </a:p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website of our Online Shopping Mall within our e-Procurement System KONEPS.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 separate section for Excellent Government Supply Products,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public entities can find and order them easily.   </a:t>
            </a:r>
            <a:endParaRPr lang="ko-KR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I am moving to the financial support programs for SMEs.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economy’s down, SMEs face problems with their cash flow.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support that the government can give is prompt payment upon their contract delivery.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many countries, suppliers have to wait a month to get the payment, or sometimes even one year. 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Korea, the payment is generally made within 5 to 7 days.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for contracts made by PPS, the suppliers receive the payment within 4 hours,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day as they deliver the contracted products.  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Suppliers can get the same day payment for all unit-price contracts, and lump sum contracts under 100,000 dollars.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SME suppliers can get the same day payment for lump sum contracts under 500,000 dollars.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prompt payment is possible, because PPS manages a revolving fund from the revenue from our services.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pay the contractor from our revolving fund first, and get reimbursement from the end-user later.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SME was awarded a contract, but needs financial resources to carry out the contract,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make upfront payment up to 70% of the contract amount. 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upfront payment is available for contracts over 30,000 dollars for goods and public works,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contracts over 5,000 dollars for services.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requirements for upfront payment.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the end-user entity should agree with PPS for the upfront payment.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the supplier must submit a guarantee from a surety company.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PPS also cooperates with surety companies to allow suppliers to get the guarantee at a low rate.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also have a program called “Network Loan”.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make loans available for suppliers with a PPS contract,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created a partnership with the SME Federation, public financial institutions and commercial banks.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agreement, commercial banks offer loans to suppliers to fulfill their contracts,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low interest rate and guarantee premium.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SME suppliers find this loan very helpful.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see on the chart, more and more suppliers are using this loan program to fulfill their contracts.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am moving to the third aspect of SME support. That is, to help SMEs do business more effectively. 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Korea has scarce natural resources, and many suppliers depend on imports for raw materials.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to maintain stable supply of raw materials,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PPS runs a stockpiling program for important mineral commodities. 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include raw materials for fundamental infrastructure, such as copper, aluminum and lead,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rare metals for technology products such as silicon and lithium. 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is a global supply disruption, we release our stock at market price,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the industry continue their production.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release our stock to both large businesses and SMEs,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because SMEs are more vulnerable to the market disruptions,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SMEs benefit more from our release program.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gradually increasing our stockpiling program, as you see on the chart,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our </a:t>
            </a:r>
            <a:r>
              <a:rPr lang="en-US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indutry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prepare for national emergencies.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Lastly, an efficient and easy procurement process is a important support for SMEs.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procurement requires intensive paperwork for the suppliers,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costs time, money, and labor. 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Korea, we accomplished a major innovation using a national e-Procurement system called KONEPS.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processes the entire procurement cycle online,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tender notice, bidding, contracting and payment.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collects information on supplier information and their qualifications from 150 databases,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 the suppliers can easily participate in biddings in their office,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minimal paperwork.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e-Procurement through KONEPS is saving 8 billion US dollars annually,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private sector</a:t>
            </a:r>
            <a:r>
              <a:rPr lang="ko-KR" alt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savings amount to 6.6 billion dollars.   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SMEs can find business opportunities more easily,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grow more competitive from the savings in time, costs and labor.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finishing my presentation, I would like to stress two things.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of all, SME policies should give support and incentives, not just a privileged status.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We should target at specific areas where SMEs are competitive,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outstanding products that contributes to the technology development. </a:t>
            </a:r>
          </a:p>
          <a:p>
            <a:pPr latinLnBrk="1"/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Secondly, awarding more contracts to SMEs is not the only option.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other areas, such as financial support and creating efficient business environment.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a specialized procurement agency, available funds, or partnership with financial institutions,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could create an environment where SMEs can cope better with financial difficulties,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work more effectively at low costs. 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very much.</a:t>
            </a:r>
            <a:endParaRPr lang="ko-KR" alt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/>
              <a:t>I would like to begin with a brief overview of public procurement in Korea, </a:t>
            </a:r>
          </a:p>
          <a:p>
            <a:r>
              <a:rPr lang="en-US" altLang="ko-KR" sz="1400" dirty="0" smtClean="0"/>
              <a:t>and the role of my organization. 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 centralized a part of its public procurement, and PPS is the central procurement agency.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procure goods, services, and public works on behalf of all public entities in Korea.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also make framework contracts for commercial products that are commonly used by public entities.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However, it does not mean that we cover the entire public procurement in Korea.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 will briefly explain our procurement coverage.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central government entities, it is mandatory to use PPS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above 100,000 US dollars for goods and services, and 3 million US dollars for construction works.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Local governments and public enterprises may procure on their own, but they may also choose to use PPS.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 2013, total public procurement in Korea was 113 billion dollars. PPS’s procurement was about 38 billion dollars.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So we cover about 33% of public procurement in Korea. </a:t>
            </a:r>
          </a:p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/>
              <a:t>Apart from procurement, we also have additional roles. </a:t>
            </a:r>
          </a:p>
          <a:p>
            <a:r>
              <a:rPr lang="en-US" altLang="ko-KR" sz="1400" dirty="0" smtClean="0"/>
              <a:t>Firstly, we manage the national e-Procurement system called KONEPS. </a:t>
            </a:r>
          </a:p>
          <a:p>
            <a:r>
              <a:rPr lang="en-US" altLang="ko-KR" sz="1400" dirty="0" smtClean="0"/>
              <a:t>Secondly, we stockpile mineral commodities to maintain balanced supply and demand, </a:t>
            </a:r>
          </a:p>
          <a:p>
            <a:r>
              <a:rPr lang="en-US" altLang="ko-KR" sz="1400" dirty="0" smtClean="0"/>
              <a:t>and support the production activities in the country.   </a:t>
            </a:r>
          </a:p>
          <a:p>
            <a:r>
              <a:rPr lang="en-US" altLang="ko-KR" sz="1400" dirty="0" smtClean="0"/>
              <a:t>Lastly, we oversee the management of government-owed properties;</a:t>
            </a:r>
          </a:p>
          <a:p>
            <a:r>
              <a:rPr lang="en-US" altLang="ko-KR" sz="1400" dirty="0" smtClean="0"/>
              <a:t>to ensure public entities use the government’s asset properly. </a:t>
            </a:r>
          </a:p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/>
              <a:t>Now, let me move on to how we foster Small and Medium Enterprises though public procurement.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This slide shows the overview of SMEs in Korea.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We consider the nature of each industry, when we define SMEs.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For example, a manufacturer is considered an SME if it has fewer than 300 employees, or its capital is less than 8 million dollars.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For other industries, such as construction or retail, the definitions are different.  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Like other countries, the Korean government is making hard efforts to overcome the economic downturn;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 stimulate the economy and create more jobs.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SMEs are very important economic agents for this, because our 3 million SMEs represent 99.9% of the businesses in Korea.     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They make 87% of all employments, half of the value-added created in Korea. 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defTabSz="914235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Vigorous business activities of SMEs are critical for our economy;</a:t>
            </a:r>
          </a:p>
          <a:p>
            <a:pPr defTabSz="914235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so PPS is using various policy tools to foster SMEs in the public procurement market. </a:t>
            </a:r>
          </a:p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think about SME supports in three aspects.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First is to help SMEs enter the public procurement market more easily and win public contracts.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have policy tools to give SMEs broader market opportunities for targeted industries;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as well as for excellent SME products with good quality and technology.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Second is to help SMEs with their cash-flow.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Very often, SMEs have good products but don’t do well due to financial difficulties.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try to help their cash flow through prompt payment;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to help them fulfill their contracts, we use upfront payment and loan programs.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Another important aspect is to help SMEs improve their business environment.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this, we use our stockpiling program to support SMEs with their stable supply of raw materials.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Our e-Procurement system also help them work more efficiently, and save transaction costs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doing business with the government. 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Let me go further into each policy tools one by one. 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help SMEs enter the public procurement market more easily,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Korean government uses has an SME set-aside program for targeted products.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Each year, the Small and Medium Business Administration of Korea selects the set-aside products,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be purchased from SMEs only.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However, to keep the principle of competition, we conduct competitive bidding among SMEs,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rather than direct contracting.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There is an important requirement to join this competition. The SME has to be the manufacturer of the product. 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As of this year, 207 products are set aside for SME competition, including furniture, guardrails, water tanks, and motors.   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As you see on this slide, our purchases through this SME competition has constantly increased,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it amounted to 9 billion US dollars last year.</a:t>
            </a:r>
          </a:p>
          <a:p>
            <a:pPr>
              <a:lnSpc>
                <a:spcPct val="100000"/>
              </a:lnSpc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Some countries have similar SME set-aside policies for small contracts. 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Korea’s approach is different in that we target specific industries,</a:t>
            </a:r>
          </a:p>
          <a:p>
            <a:pPr>
              <a:lnSpc>
                <a:spcPct val="10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where SMEs have competitiveness and large potentials.  </a:t>
            </a:r>
          </a:p>
          <a:p>
            <a:pPr>
              <a:lnSpc>
                <a:spcPct val="100000"/>
              </a:lnSpc>
            </a:pP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Very often, SMEs have new products with outstanding technology,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butt it takes time until they develop a stable market in the private sector.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 the mean time, the public procurement market should provide an initial market for such products.  </a:t>
            </a:r>
          </a:p>
          <a:p>
            <a:pPr defTabSz="914235">
              <a:defRPr/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For this purpose, PPS has a program for SME products with excellent technology and quality.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Each year, we select and certify “Excellent Government Supply Products”.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Certified products become available at KONEPS Online Shopping Mall,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any public entity can order the products online without bidding.   </a:t>
            </a:r>
          </a:p>
          <a:p>
            <a:pPr defTabSz="914235">
              <a:defRPr/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Currently there are 1,000 Excellent Products in 8 categories, including machinery, IT, and electronics.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Once selected, the Excellent Product can maintain the status for 2 years,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and it can extend up to 6 years, depending on their performance. </a:t>
            </a:r>
          </a:p>
          <a:p>
            <a:pPr defTabSz="914235">
              <a:defRPr/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To ensure that the selection is objective and fair,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We invite over 700 experts outside of PPS to evaluate the products. </a:t>
            </a:r>
          </a:p>
          <a:p>
            <a:pPr defTabSz="914235">
              <a:defRPr/>
            </a:pP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As you see on the slide, the total public sector purchase of the Excellent Products is nearly 2 billion US dollars, </a:t>
            </a:r>
          </a:p>
          <a:p>
            <a:pPr defTabSz="914235">
              <a:defRPr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helping these outstanding SME products grow in the private sector.  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F94-14CE-4B35-BA6A-C966B08B1A1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9" descr="마스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마스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마스터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그림 8" descr="마스터3.jpg" hidden="1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그림 14" descr="마스터-2.jpg" hidden="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그림 13" descr="마스터.jpg" hidden="1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5570-8E77-47AE-9D45-71CC6B2C81F1}" type="datetimeFigureOut">
              <a:rPr lang="ko-KR" altLang="en-US" smtClean="0"/>
              <a:pPr/>
              <a:t>2014-10-20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14349" y="2319875"/>
            <a:ext cx="79296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3000"/>
              </a:prstClr>
            </a:outerShdw>
            <a:reflection blurRad="6350" stA="10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7150">
              <a:bevelT w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4000" dirty="0" smtClean="0"/>
              <a:t>Fostering SMEs through </a:t>
            </a:r>
          </a:p>
          <a:p>
            <a:r>
              <a:rPr lang="en-US" altLang="ko-KR" sz="4000" dirty="0" smtClean="0"/>
              <a:t>Public Procurement</a:t>
            </a:r>
          </a:p>
          <a:p>
            <a:r>
              <a:rPr lang="en-US" altLang="ko-KR" sz="2800" dirty="0" smtClean="0"/>
              <a:t>for Sustainable Development</a:t>
            </a:r>
            <a:endParaRPr lang="en-US" altLang="ko-KR" sz="2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428992" y="4373340"/>
            <a:ext cx="2120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October  2014</a:t>
            </a:r>
            <a:endParaRPr lang="en-US" altLang="ko-KR" sz="24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부제목 2"/>
          <p:cNvSpPr>
            <a:spLocks/>
          </p:cNvSpPr>
          <p:nvPr/>
        </p:nvSpPr>
        <p:spPr bwMode="auto">
          <a:xfrm>
            <a:off x="3888460" y="5601933"/>
            <a:ext cx="48269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Sun-</a:t>
            </a:r>
            <a:r>
              <a:rPr lang="en-US" altLang="ko-KR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gu</a:t>
            </a:r>
            <a:r>
              <a:rPr lang="en-US" altLang="ko-KR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Ji</a:t>
            </a:r>
            <a:endParaRPr lang="en-US" altLang="ko-KR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Director General, International Goods Bureau</a:t>
            </a:r>
            <a:endParaRPr lang="en-US" altLang="ko-KR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Public Procurement Service (PPS</a:t>
            </a:r>
            <a:r>
              <a:rPr lang="en-US" altLang="ko-KR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), Korea</a:t>
            </a:r>
            <a:endParaRPr lang="ko-KR" altLang="en-US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07" y="1643051"/>
            <a:ext cx="811655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그림 2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9987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3916" y="1049521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Promotion of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Excellent Govt. Supply Products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at KONEPS Online Shopping Mall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(1) - Easier Market Entry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6843502" y="2071678"/>
            <a:ext cx="1928826" cy="615046"/>
          </a:xfrm>
          <a:prstGeom prst="wedgeRoundRectCallout">
            <a:avLst>
              <a:gd name="adj1" fmla="val -35103"/>
              <a:gd name="adj2" fmla="val 67088"/>
              <a:gd name="adj3" fmla="val 16667"/>
            </a:avLst>
          </a:prstGeom>
          <a:solidFill>
            <a:schemeClr val="bg1"/>
          </a:solidFill>
          <a:ln w="25400">
            <a:solidFill>
              <a:srgbClr val="F46F0C"/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Excellent Govt. Supply Products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 bwMode="auto">
          <a:xfrm>
            <a:off x="6377734" y="3272742"/>
            <a:ext cx="1262870" cy="1271323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b="1" spc="-100" dirty="0" smtClean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rPr>
              <a:t>PPS</a:t>
            </a:r>
            <a:endParaRPr lang="ko-KR" altLang="en-US" b="1" spc="-1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(2) – Cash-flow Support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grpSp>
        <p:nvGrpSpPr>
          <p:cNvPr id="4" name="그룹 178"/>
          <p:cNvGrpSpPr>
            <a:grpSpLocks/>
          </p:cNvGrpSpPr>
          <p:nvPr/>
        </p:nvGrpSpPr>
        <p:grpSpPr bwMode="auto">
          <a:xfrm>
            <a:off x="228796" y="957240"/>
            <a:ext cx="8264525" cy="471496"/>
            <a:chOff x="483450" y="2799448"/>
            <a:chExt cx="8265013" cy="814942"/>
          </a:xfrm>
        </p:grpSpPr>
        <p:sp>
          <p:nvSpPr>
            <p:cNvPr id="5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Prompt Payment upon Delivery (Surrogate Payment)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1599001"/>
            <a:ext cx="307183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그림 7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770036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51301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2278" y="2055018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Korean law provides for payment within 5-7 days from product delivery</a:t>
            </a:r>
          </a:p>
        </p:txBody>
      </p:sp>
      <p:pic>
        <p:nvPicPr>
          <p:cNvPr id="11" name="그림 10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552540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2278" y="2456257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PPS makes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payment within 4 hours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upon product delivery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8596" y="3647842"/>
            <a:ext cx="464347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Availability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그림 13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3818877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42953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52278" y="4146670"/>
            <a:ext cx="42769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“Payment upon Delivery” is available for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57158" y="4595059"/>
            <a:ext cx="1299265" cy="838734"/>
          </a:xfrm>
          <a:prstGeom prst="rect">
            <a:avLst/>
          </a:prstGeom>
          <a:solidFill>
            <a:srgbClr val="90D7F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Arial Narrow" pitchFamily="34" charset="0"/>
                <a:ea typeface="나눔고딕 ExtraBold" charset="-127"/>
                <a:cs typeface="Arial" pitchFamily="34" charset="0"/>
              </a:rPr>
              <a:t>Unit-price   (framework) contracts</a:t>
            </a:r>
            <a:endParaRPr lang="ko-KR" altLang="en-US" sz="1600" b="1" dirty="0">
              <a:solidFill>
                <a:srgbClr val="000000"/>
              </a:solidFill>
              <a:latin typeface="Arial Narrow" pitchFamily="34" charset="0"/>
              <a:ea typeface="나눔고딕 ExtraBold" charset="-127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57159" y="5468346"/>
            <a:ext cx="1299264" cy="828228"/>
          </a:xfrm>
          <a:prstGeom prst="rect">
            <a:avLst/>
          </a:prstGeom>
          <a:solidFill>
            <a:srgbClr val="90D7F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latin typeface="Arial Narrow" pitchFamily="34" charset="0"/>
                <a:ea typeface="나눔고딕 ExtraBold" charset="-127"/>
                <a:cs typeface="Arial" pitchFamily="34" charset="0"/>
              </a:rPr>
              <a:t>Lump Sum Contracts</a:t>
            </a:r>
            <a:endParaRPr lang="ko-KR" altLang="en-US" sz="1600" b="1" dirty="0">
              <a:solidFill>
                <a:srgbClr val="000000"/>
              </a:solidFill>
              <a:latin typeface="Arial Narrow" pitchFamily="34" charset="0"/>
              <a:ea typeface="나눔고딕 ExtraBold" charset="-127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699964" y="4595059"/>
            <a:ext cx="3229225" cy="838734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spc="-30" dirty="0" smtClean="0">
                <a:solidFill>
                  <a:srgbClr val="000000"/>
                </a:solidFill>
                <a:latin typeface="Arial" pitchFamily="34" charset="0"/>
              </a:rPr>
              <a:t>All orders against PPS’s Unit Price Contracts</a:t>
            </a:r>
            <a:endParaRPr lang="ko-KR" altLang="en-US" sz="1600" spc="-30" dirty="0">
              <a:solidFill>
                <a:srgbClr val="CC0066"/>
              </a:solidFill>
              <a:latin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699964" y="5462820"/>
            <a:ext cx="3229225" cy="828228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87313">
              <a:lnSpc>
                <a:spcPct val="150000"/>
              </a:lnSpc>
              <a:spcAft>
                <a:spcPts val="500"/>
              </a:spcAft>
            </a:pPr>
            <a:r>
              <a:rPr lang="en-US" altLang="ko-KR" sz="1600" spc="-150" dirty="0" smtClean="0">
                <a:solidFill>
                  <a:srgbClr val="000000"/>
                </a:solidFill>
                <a:latin typeface="Arial" pitchFamily="34" charset="0"/>
              </a:rPr>
              <a:t>(Large businesses) under </a:t>
            </a:r>
            <a:r>
              <a:rPr lang="en-US" altLang="ko-KR" sz="1600" spc="-150" dirty="0" smtClean="0">
                <a:solidFill>
                  <a:srgbClr val="CC0066"/>
                </a:solidFill>
                <a:latin typeface="Arial" pitchFamily="34" charset="0"/>
              </a:rPr>
              <a:t>USD 100,000</a:t>
            </a:r>
          </a:p>
          <a:p>
            <a:pPr marL="87313">
              <a:lnSpc>
                <a:spcPct val="150000"/>
              </a:lnSpc>
              <a:spcAft>
                <a:spcPts val="500"/>
              </a:spcAft>
            </a:pPr>
            <a:r>
              <a:rPr lang="en-US" altLang="ko-KR" sz="1600" b="1" spc="-150" dirty="0" smtClean="0">
                <a:solidFill>
                  <a:srgbClr val="000000"/>
                </a:solidFill>
                <a:latin typeface="Arial" pitchFamily="34" charset="0"/>
              </a:rPr>
              <a:t>(SMEs) </a:t>
            </a:r>
            <a:r>
              <a:rPr lang="en-US" altLang="ko-KR" sz="1600" spc="-150" dirty="0" smtClean="0">
                <a:solidFill>
                  <a:srgbClr val="000000"/>
                </a:solidFill>
                <a:latin typeface="Arial" pitchFamily="34" charset="0"/>
              </a:rPr>
              <a:t>under </a:t>
            </a:r>
            <a:r>
              <a:rPr lang="en-US" altLang="ko-KR" sz="1600" spc="-150" dirty="0" smtClean="0">
                <a:solidFill>
                  <a:srgbClr val="CC0066"/>
                </a:solidFill>
                <a:latin typeface="Arial" pitchFamily="34" charset="0"/>
              </a:rPr>
              <a:t>USD 500,000</a:t>
            </a:r>
            <a:endParaRPr lang="ko-KR" altLang="en-US" sz="1600" spc="-15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5489354" y="5047556"/>
            <a:ext cx="1165393" cy="1173194"/>
          </a:xfrm>
          <a:prstGeom prst="ellipse">
            <a:avLst/>
          </a:prstGeom>
          <a:solidFill>
            <a:schemeClr val="accent1"/>
          </a:solidFill>
          <a:ln w="19050"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rPr>
              <a:t>Supplier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Calibri" pitchFamily="34" charset="0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6451386" y="3323542"/>
            <a:ext cx="1164723" cy="1172520"/>
          </a:xfrm>
          <a:prstGeom prst="ellipse">
            <a:avLst/>
          </a:prstGeom>
          <a:solidFill>
            <a:schemeClr val="accent1"/>
          </a:solidFill>
          <a:ln w="19050"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rPr>
              <a:t>PPS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Calibri" pitchFamily="34" charset="0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7457868" y="4999954"/>
            <a:ext cx="1165393" cy="1173194"/>
          </a:xfrm>
          <a:prstGeom prst="ellipse">
            <a:avLst/>
          </a:prstGeom>
          <a:solidFill>
            <a:schemeClr val="accent1"/>
          </a:solidFill>
          <a:ln w="19050"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rPr>
              <a:t>End User</a:t>
            </a:r>
          </a:p>
          <a:p>
            <a:pPr algn="ctr">
              <a:buSzPct val="65000"/>
            </a:pPr>
            <a:r>
              <a:rPr lang="en-US" altLang="ko-KR" sz="1200" dirty="0" smtClean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rPr>
              <a:t>(Public Entity)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ea typeface="돋움" pitchFamily="50" charset="-127"/>
              <a:cs typeface="Calibri" pitchFamily="34" charset="0"/>
            </a:endParaRPr>
          </a:p>
        </p:txBody>
      </p:sp>
      <p:sp>
        <p:nvSpPr>
          <p:cNvPr id="24" name="오른쪽 화살표 23"/>
          <p:cNvSpPr/>
          <p:nvPr/>
        </p:nvSpPr>
        <p:spPr bwMode="auto">
          <a:xfrm>
            <a:off x="6746409" y="5446629"/>
            <a:ext cx="636751" cy="29621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b="1" dirty="0"/>
          </a:p>
        </p:txBody>
      </p:sp>
      <p:sp>
        <p:nvSpPr>
          <p:cNvPr id="25" name="오른쪽 화살표 24"/>
          <p:cNvSpPr/>
          <p:nvPr/>
        </p:nvSpPr>
        <p:spPr bwMode="auto">
          <a:xfrm rot="7679774">
            <a:off x="6106904" y="4570531"/>
            <a:ext cx="641013" cy="2942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b="1" dirty="0"/>
          </a:p>
        </p:txBody>
      </p:sp>
      <p:sp>
        <p:nvSpPr>
          <p:cNvPr id="26" name="오른쪽 화살표 25"/>
          <p:cNvSpPr/>
          <p:nvPr/>
        </p:nvSpPr>
        <p:spPr bwMode="auto">
          <a:xfrm rot="13757360">
            <a:off x="7284074" y="4551800"/>
            <a:ext cx="641013" cy="2942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b="1" dirty="0"/>
          </a:p>
        </p:txBody>
      </p:sp>
      <p:sp>
        <p:nvSpPr>
          <p:cNvPr id="27" name="직사각형 26"/>
          <p:cNvSpPr/>
          <p:nvPr/>
        </p:nvSpPr>
        <p:spPr>
          <a:xfrm>
            <a:off x="5343304" y="4367324"/>
            <a:ext cx="124341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Payment upon</a:t>
            </a:r>
          </a:p>
          <a:p>
            <a:pPr>
              <a:lnSpc>
                <a:spcPts val="15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Delivery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790429" y="4415739"/>
            <a:ext cx="1372427" cy="3032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Reimbursement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782358" y="5733158"/>
            <a:ext cx="800924" cy="52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Product</a:t>
            </a:r>
          </a:p>
          <a:p>
            <a:pPr algn="ctr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Delivery</a:t>
            </a:r>
          </a:p>
        </p:txBody>
      </p:sp>
      <p:pic>
        <p:nvPicPr>
          <p:cNvPr id="30" name="그림 29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7350" y="5648106"/>
            <a:ext cx="105156" cy="10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그림 30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3172" y="6069780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/>
          <p:cNvSpPr/>
          <p:nvPr/>
        </p:nvSpPr>
        <p:spPr>
          <a:xfrm>
            <a:off x="7273714" y="4701502"/>
            <a:ext cx="389850" cy="3103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ko-K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③</a:t>
            </a:r>
            <a:endParaRPr lang="en-US" altLang="ko-K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18" descr="1"/>
          <p:cNvPicPr>
            <a:picLocks noChangeAspect="1" noChangeArrowheads="1"/>
          </p:cNvPicPr>
          <p:nvPr/>
        </p:nvPicPr>
        <p:blipFill>
          <a:blip r:embed="rId5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6672050" y="5758787"/>
            <a:ext cx="253141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2"/>
          <p:cNvPicPr>
            <a:picLocks noChangeAspect="1" noChangeArrowheads="1"/>
          </p:cNvPicPr>
          <p:nvPr/>
        </p:nvPicPr>
        <p:blipFill>
          <a:blip r:embed="rId6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5213128" y="4370126"/>
            <a:ext cx="2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4" descr="3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7638847" y="4450674"/>
            <a:ext cx="25314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42910" y="2872010"/>
            <a:ext cx="45720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4625" indent="-174625" latinLnBrk="0"/>
            <a:r>
              <a:rPr lang="en-US" altLang="ko-K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* PPS pays the supplier from its revolving fund, and get reimbursed later from the end user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(2) – Cash-flow Support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grpSp>
        <p:nvGrpSpPr>
          <p:cNvPr id="3" name="그룹 178"/>
          <p:cNvGrpSpPr>
            <a:grpSpLocks/>
          </p:cNvGrpSpPr>
          <p:nvPr/>
        </p:nvGrpSpPr>
        <p:grpSpPr bwMode="auto">
          <a:xfrm>
            <a:off x="228796" y="957240"/>
            <a:ext cx="8264525" cy="471496"/>
            <a:chOff x="483450" y="2799448"/>
            <a:chExt cx="8265013" cy="814942"/>
          </a:xfrm>
        </p:grpSpPr>
        <p:sp>
          <p:nvSpPr>
            <p:cNvPr id="4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Upfront Payment 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1643050"/>
            <a:ext cx="38576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그림 6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814085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72" y="2288812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5354" y="2192529"/>
            <a:ext cx="497677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Procuring entities pay up to 70% of contract amount upfront, for the expenses for contract performance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596" y="3670703"/>
            <a:ext cx="464347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Requirements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그림 10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3841738"/>
            <a:ext cx="187452" cy="187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00035" y="4979992"/>
            <a:ext cx="1428759" cy="449272"/>
          </a:xfrm>
          <a:prstGeom prst="rect">
            <a:avLst/>
          </a:prstGeom>
          <a:solidFill>
            <a:srgbClr val="90D7F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Arial Narrow" pitchFamily="34" charset="0"/>
                <a:ea typeface="나눔고딕 ExtraBold" charset="-127"/>
                <a:cs typeface="Arial" pitchFamily="34" charset="0"/>
              </a:rPr>
              <a:t>Goods / Public works</a:t>
            </a:r>
            <a:endParaRPr lang="ko-KR" altLang="en-US" sz="1600" b="1" dirty="0">
              <a:solidFill>
                <a:srgbClr val="000000"/>
              </a:solidFill>
              <a:latin typeface="Arial Narrow" pitchFamily="34" charset="0"/>
              <a:ea typeface="나눔고딕 ExtraBold" charset="-127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00036" y="5448314"/>
            <a:ext cx="1428759" cy="409578"/>
          </a:xfrm>
          <a:prstGeom prst="rect">
            <a:avLst/>
          </a:prstGeom>
          <a:solidFill>
            <a:srgbClr val="90D7F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 b="1">
                <a:solidFill>
                  <a:srgbClr val="000000"/>
                </a:solidFill>
                <a:latin typeface="Arial Narrow" pitchFamily="34" charset="0"/>
                <a:ea typeface="나눔고딕 ExtraBold" charset="-127"/>
                <a:cs typeface="Arial" pitchFamily="34" charset="0"/>
              </a:rPr>
              <a:t>Services</a:t>
            </a:r>
            <a:endParaRPr lang="ko-KR" altLang="en-US" sz="1600" b="1">
              <a:solidFill>
                <a:srgbClr val="000000"/>
              </a:solidFill>
              <a:latin typeface="Arial Narrow" pitchFamily="34" charset="0"/>
              <a:ea typeface="나눔고딕 ExtraBold" charset="-127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970072" y="4979992"/>
            <a:ext cx="2813978" cy="449272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</a:rPr>
              <a:t>Contract over </a:t>
            </a:r>
            <a:r>
              <a:rPr lang="en-US" altLang="ko-KR" sz="1600" dirty="0" smtClean="0">
                <a:solidFill>
                  <a:srgbClr val="CC0066"/>
                </a:solidFill>
                <a:latin typeface="Arial" pitchFamily="34" charset="0"/>
              </a:rPr>
              <a:t>USD </a:t>
            </a:r>
            <a:r>
              <a:rPr lang="en-US" altLang="ko-KR" sz="1600" dirty="0">
                <a:solidFill>
                  <a:srgbClr val="CC0066"/>
                </a:solidFill>
                <a:latin typeface="Arial" pitchFamily="34" charset="0"/>
              </a:rPr>
              <a:t>30,000</a:t>
            </a:r>
            <a:endParaRPr lang="ko-KR" altLang="en-US" sz="1600" dirty="0">
              <a:solidFill>
                <a:srgbClr val="CC0066"/>
              </a:solidFill>
              <a:latin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0072" y="5448314"/>
            <a:ext cx="2813978" cy="409578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</a:rPr>
              <a:t>Contract over </a:t>
            </a:r>
            <a:r>
              <a:rPr lang="en-US" altLang="ko-KR" sz="1600" dirty="0" smtClean="0">
                <a:solidFill>
                  <a:srgbClr val="CC0066"/>
                </a:solidFill>
                <a:latin typeface="Arial" pitchFamily="34" charset="0"/>
              </a:rPr>
              <a:t>USD </a:t>
            </a:r>
            <a:r>
              <a:rPr lang="en-US" altLang="ko-KR" sz="1600" dirty="0">
                <a:solidFill>
                  <a:srgbClr val="CC0066"/>
                </a:solidFill>
                <a:latin typeface="Arial" pitchFamily="34" charset="0"/>
              </a:rPr>
              <a:t>5,000</a:t>
            </a:r>
            <a:endParaRPr lang="ko-KR" altLang="en-US" sz="1600" dirty="0">
              <a:solidFill>
                <a:srgbClr val="CC0066"/>
              </a:solidFill>
              <a:latin typeface="Arial" pitchFamily="34" charset="0"/>
            </a:endParaRPr>
          </a:p>
        </p:txBody>
      </p:sp>
      <p:pic>
        <p:nvPicPr>
          <p:cNvPr id="16" name="그림 1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72" y="4267052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95354" y="4170769"/>
            <a:ext cx="55482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Suppliers must submit guarantee</a:t>
            </a:r>
          </a:p>
        </p:txBody>
      </p:sp>
      <p:pic>
        <p:nvPicPr>
          <p:cNvPr id="18" name="그림 1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540" y="4646266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94222" y="4549983"/>
            <a:ext cx="55482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Contracts eligible for upfront payment are :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5214942" y="2143116"/>
            <a:ext cx="3871933" cy="4000528"/>
            <a:chOff x="184976" y="1916102"/>
            <a:chExt cx="4249271" cy="4286475"/>
          </a:xfrm>
        </p:grpSpPr>
        <p:sp>
          <p:nvSpPr>
            <p:cNvPr id="21" name="타원 20"/>
            <p:cNvSpPr/>
            <p:nvPr/>
          </p:nvSpPr>
          <p:spPr bwMode="auto">
            <a:xfrm>
              <a:off x="727048" y="5000636"/>
              <a:ext cx="1165393" cy="117319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600" b="1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Supplier</a:t>
              </a:r>
              <a:endParaRPr lang="ko-KR" altLang="en-US" sz="1600" b="1" dirty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2751635" y="4987936"/>
              <a:ext cx="1164723" cy="117252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600" b="1" spc="-150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Surety</a:t>
              </a:r>
            </a:p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600" b="1" spc="-150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Company</a:t>
              </a:r>
              <a:endParaRPr lang="ko-KR" altLang="en-US" sz="1600" b="1" spc="-150" dirty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 bwMode="auto">
            <a:xfrm>
              <a:off x="1714480" y="1916102"/>
              <a:ext cx="1165393" cy="117319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600" b="1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End User</a:t>
              </a:r>
            </a:p>
            <a:p>
              <a:pPr algn="ctr">
                <a:buSzPct val="65000"/>
              </a:pPr>
              <a:r>
                <a:rPr lang="en-US" altLang="ko-KR" sz="1100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(Public Entity)</a:t>
              </a:r>
              <a:endParaRPr lang="ko-KR" altLang="en-US" sz="1100" dirty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8860" y="3071810"/>
              <a:ext cx="1656967" cy="546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Agreement on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Upfront Payment</a:t>
              </a:r>
            </a:p>
          </p:txBody>
        </p:sp>
        <p:sp>
          <p:nvSpPr>
            <p:cNvPr id="25" name="타원 24"/>
            <p:cNvSpPr/>
            <p:nvPr/>
          </p:nvSpPr>
          <p:spPr bwMode="auto">
            <a:xfrm>
              <a:off x="1718165" y="3571876"/>
              <a:ext cx="1164723" cy="117252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600" b="1" dirty="0" smtClean="0">
                  <a:solidFill>
                    <a:schemeClr val="bg1"/>
                  </a:solidFill>
                  <a:latin typeface="Calibri" pitchFamily="34" charset="0"/>
                  <a:ea typeface="돋움" pitchFamily="50" charset="-127"/>
                  <a:cs typeface="Calibri" pitchFamily="34" charset="0"/>
                </a:rPr>
                <a:t>PPS</a:t>
              </a:r>
              <a:endParaRPr lang="ko-KR" altLang="en-US" sz="1600" b="1" dirty="0">
                <a:solidFill>
                  <a:schemeClr val="bg1"/>
                </a:solidFill>
                <a:latin typeface="Calibri" pitchFamily="34" charset="0"/>
                <a:ea typeface="돋움" pitchFamily="50" charset="-127"/>
                <a:cs typeface="Calibri" pitchFamily="34" charset="0"/>
              </a:endParaRPr>
            </a:p>
          </p:txBody>
        </p:sp>
        <p:sp>
          <p:nvSpPr>
            <p:cNvPr id="26" name="위쪽/아래쪽 화살표 25"/>
            <p:cNvSpPr/>
            <p:nvPr/>
          </p:nvSpPr>
          <p:spPr bwMode="auto">
            <a:xfrm>
              <a:off x="2189146" y="3155948"/>
              <a:ext cx="214314" cy="35719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sp>
          <p:nvSpPr>
            <p:cNvPr id="27" name="왼쪽/오른쪽 화살표 26"/>
            <p:cNvSpPr/>
            <p:nvPr/>
          </p:nvSpPr>
          <p:spPr bwMode="auto">
            <a:xfrm>
              <a:off x="2033570" y="5500702"/>
              <a:ext cx="571504" cy="21431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sp>
          <p:nvSpPr>
            <p:cNvPr id="28" name="위쪽/아래쪽 화살표 27"/>
            <p:cNvSpPr/>
            <p:nvPr/>
          </p:nvSpPr>
          <p:spPr bwMode="auto">
            <a:xfrm rot="2714470">
              <a:off x="1638308" y="4630803"/>
              <a:ext cx="219805" cy="456107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sp>
          <p:nvSpPr>
            <p:cNvPr id="29" name="위쪽/아래쪽 화살표 28"/>
            <p:cNvSpPr/>
            <p:nvPr/>
          </p:nvSpPr>
          <p:spPr bwMode="auto">
            <a:xfrm rot="18643078">
              <a:off x="2744769" y="4575071"/>
              <a:ext cx="237171" cy="477413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4976" y="4341871"/>
              <a:ext cx="1656968" cy="546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Request for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Upfront Payment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752707" y="5656278"/>
              <a:ext cx="1167453" cy="546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Guarantee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Application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892684" y="4429132"/>
              <a:ext cx="1541563" cy="546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Confirmation of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Guarantee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grpSp>
        <p:nvGrpSpPr>
          <p:cNvPr id="3" name="그룹 178"/>
          <p:cNvGrpSpPr>
            <a:grpSpLocks/>
          </p:cNvGrpSpPr>
          <p:nvPr/>
        </p:nvGrpSpPr>
        <p:grpSpPr bwMode="auto">
          <a:xfrm>
            <a:off x="222051" y="957240"/>
            <a:ext cx="8264525" cy="471496"/>
            <a:chOff x="483450" y="2799448"/>
            <a:chExt cx="8265013" cy="814942"/>
          </a:xfrm>
        </p:grpSpPr>
        <p:sp>
          <p:nvSpPr>
            <p:cNvPr id="4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Network Loan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428628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그림 6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671209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99526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2278" y="2803243"/>
            <a:ext cx="81345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Suppliers may get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loans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from partner banks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for carrying out PPS contracts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at Low interest rate</a:t>
            </a:r>
          </a:p>
        </p:txBody>
      </p:sp>
      <p:pic>
        <p:nvPicPr>
          <p:cNvPr id="10" name="그림 9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51808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52278" y="2055525"/>
            <a:ext cx="83343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PPS set up the “network loan” program with commercial banks and surety companies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(2) – Cash-flow Support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62057"/>
            <a:ext cx="6500826" cy="25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46072" y="3508756"/>
            <a:ext cx="8240770" cy="662520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7800" lvl="0" indent="-17780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en-US" altLang="ko-KR" sz="1500" b="1" spc="-30" dirty="0" smtClean="0">
                <a:solidFill>
                  <a:srgbClr val="000000"/>
                </a:solidFill>
                <a:latin typeface="Arial" pitchFamily="34" charset="0"/>
              </a:rPr>
              <a:t>(Network Loan Partners)</a:t>
            </a:r>
            <a:r>
              <a:rPr lang="en-US" altLang="ko-KR" sz="1500" spc="-30" dirty="0" smtClean="0">
                <a:solidFill>
                  <a:srgbClr val="000000"/>
                </a:solidFill>
                <a:latin typeface="Arial" pitchFamily="34" charset="0"/>
              </a:rPr>
              <a:t> PPS, Korea Federation of Small and Medium Business, Korea Technology Finance Corp., Industrial Bank of Korea, </a:t>
            </a:r>
            <a:r>
              <a:rPr lang="en-US" altLang="ko-KR" sz="1500" spc="-30" dirty="0" err="1" smtClean="0">
                <a:solidFill>
                  <a:srgbClr val="000000"/>
                </a:solidFill>
                <a:latin typeface="Arial" pitchFamily="34" charset="0"/>
              </a:rPr>
              <a:t>Shinhan</a:t>
            </a:r>
            <a:r>
              <a:rPr lang="en-US" altLang="ko-KR" sz="1500" spc="-30" dirty="0" smtClean="0">
                <a:solidFill>
                  <a:srgbClr val="000000"/>
                </a:solidFill>
                <a:latin typeface="Arial" pitchFamily="34" charset="0"/>
              </a:rPr>
              <a:t> Bank, and </a:t>
            </a:r>
            <a:r>
              <a:rPr lang="en-US" altLang="ko-KR" sz="1500" spc="-30" dirty="0" err="1" smtClean="0">
                <a:solidFill>
                  <a:srgbClr val="000000"/>
                </a:solidFill>
                <a:latin typeface="Arial" pitchFamily="34" charset="0"/>
              </a:rPr>
              <a:t>Hana</a:t>
            </a:r>
            <a:r>
              <a:rPr lang="en-US" altLang="ko-KR" sz="1500" spc="-30" dirty="0" smtClean="0">
                <a:solidFill>
                  <a:srgbClr val="000000"/>
                </a:solidFill>
                <a:latin typeface="Arial" pitchFamily="34" charset="0"/>
              </a:rPr>
              <a:t> Bank</a:t>
            </a:r>
            <a:endParaRPr lang="ko-KR" altLang="en-US" sz="1500" spc="-30" dirty="0">
              <a:solidFill>
                <a:srgbClr val="CC0066"/>
              </a:solidFill>
              <a:latin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0" y="4250256"/>
            <a:ext cx="9144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grpSp>
        <p:nvGrpSpPr>
          <p:cNvPr id="3" name="그룹 178"/>
          <p:cNvGrpSpPr>
            <a:grpSpLocks/>
          </p:cNvGrpSpPr>
          <p:nvPr/>
        </p:nvGrpSpPr>
        <p:grpSpPr bwMode="auto">
          <a:xfrm>
            <a:off x="222051" y="957240"/>
            <a:ext cx="8264525" cy="471496"/>
            <a:chOff x="483450" y="2799448"/>
            <a:chExt cx="8265013" cy="814942"/>
          </a:xfrm>
        </p:grpSpPr>
        <p:sp>
          <p:nvSpPr>
            <p:cNvPr id="4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Stockpile &amp; Release of Raw Materials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328614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그림 6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671209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11035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2278" y="3714752"/>
            <a:ext cx="81345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At times of supply disruption, </a:t>
            </a:r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PPS releases its stock at market price</a:t>
            </a:r>
          </a:p>
        </p:txBody>
      </p:sp>
      <p:pic>
        <p:nvPicPr>
          <p:cNvPr id="10" name="그림 9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95350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52278" y="2099067"/>
            <a:ext cx="83343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PPS stockpiles  mineral commodities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, to maintain stable supply, stable price level, and to support the government’s industrial policies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(3) – Business Efficiency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46072" y="2786058"/>
            <a:ext cx="8240770" cy="857256"/>
          </a:xfrm>
          <a:prstGeom prst="rect">
            <a:avLst/>
          </a:prstGeom>
          <a:solidFill>
            <a:srgbClr val="B7B7B7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7800" lvl="0" indent="-177800" algn="ctr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68000"/>
              <a:defRPr/>
            </a:pPr>
            <a:r>
              <a:rPr lang="en-US" altLang="ko-KR" sz="1400" b="1" spc="-30" dirty="0" smtClean="0">
                <a:solidFill>
                  <a:srgbClr val="000000"/>
                </a:solidFill>
                <a:latin typeface="Arial" pitchFamily="34" charset="0"/>
              </a:rPr>
              <a:t>[ Commodities Stockpiled by PPS ]</a:t>
            </a:r>
          </a:p>
          <a:p>
            <a:pPr marL="177800" lvl="0" indent="-177800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en-US" altLang="ko-KR" sz="1400" b="1" spc="-30" dirty="0" smtClean="0">
                <a:solidFill>
                  <a:srgbClr val="000000"/>
                </a:solidFill>
                <a:latin typeface="Arial" pitchFamily="34" charset="0"/>
              </a:rPr>
              <a:t>(Non-ferrous Metals)</a:t>
            </a:r>
            <a:r>
              <a:rPr lang="en-US" altLang="ko-KR" sz="1400" spc="-30" dirty="0" smtClean="0">
                <a:solidFill>
                  <a:srgbClr val="000000"/>
                </a:solidFill>
                <a:latin typeface="Arial" pitchFamily="34" charset="0"/>
              </a:rPr>
              <a:t>  Copper, aluminum, zinc, nickel, lead, tin</a:t>
            </a:r>
          </a:p>
          <a:p>
            <a:pPr marL="177800" lvl="0" indent="-177800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en-US" altLang="ko-KR" sz="1400" b="1" spc="-30" dirty="0" smtClean="0">
                <a:solidFill>
                  <a:srgbClr val="000000"/>
                </a:solidFill>
                <a:latin typeface="Arial" pitchFamily="34" charset="0"/>
              </a:rPr>
              <a:t>(Rare Metals)   </a:t>
            </a:r>
            <a:r>
              <a:rPr lang="en-US" altLang="ko-KR" sz="1400" spc="-30" dirty="0" smtClean="0">
                <a:solidFill>
                  <a:srgbClr val="000000"/>
                </a:solidFill>
                <a:latin typeface="Arial" pitchFamily="34" charset="0"/>
              </a:rPr>
              <a:t>Silicon, manganese, cobalt, vanadium, indium, lithium, tantalum, etc. </a:t>
            </a:r>
            <a:endParaRPr lang="ko-KR" altLang="en-US" sz="1400" spc="-3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605586"/>
            <a:ext cx="6286544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 bwMode="auto">
          <a:xfrm>
            <a:off x="7572396" y="5702766"/>
            <a:ext cx="157390" cy="114980"/>
          </a:xfrm>
          <a:prstGeom prst="rect">
            <a:avLst/>
          </a:prstGeom>
          <a:solidFill>
            <a:srgbClr val="0070C0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 bwMode="auto">
          <a:xfrm>
            <a:off x="7572396" y="5957226"/>
            <a:ext cx="157390" cy="114980"/>
          </a:xfrm>
          <a:prstGeom prst="rect">
            <a:avLst/>
          </a:prstGeom>
          <a:solidFill>
            <a:srgbClr val="F46F0C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99626" y="558891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Purchase</a:t>
            </a:r>
            <a:endParaRPr lang="ko-KR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583411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Release</a:t>
            </a:r>
            <a:endParaRPr lang="ko-KR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 bwMode="auto">
          <a:xfrm>
            <a:off x="642910" y="4172408"/>
            <a:ext cx="285752" cy="214314"/>
          </a:xfrm>
          <a:prstGeom prst="rightArrow">
            <a:avLst/>
          </a:prstGeom>
          <a:solidFill>
            <a:srgbClr val="F46F0C"/>
          </a:solidFill>
          <a:ln w="1905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09468" y="4100970"/>
            <a:ext cx="53484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Helps SMEs continue their production activities</a:t>
            </a:r>
            <a:endParaRPr lang="en-US" altLang="ko-KR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0" y="4536008"/>
            <a:ext cx="9144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grpSp>
        <p:nvGrpSpPr>
          <p:cNvPr id="3" name="그룹 178"/>
          <p:cNvGrpSpPr>
            <a:grpSpLocks/>
          </p:cNvGrpSpPr>
          <p:nvPr/>
        </p:nvGrpSpPr>
        <p:grpSpPr bwMode="auto">
          <a:xfrm>
            <a:off x="222051" y="957240"/>
            <a:ext cx="8264525" cy="471496"/>
            <a:chOff x="483450" y="2799448"/>
            <a:chExt cx="8265013" cy="814942"/>
          </a:xfrm>
        </p:grpSpPr>
        <p:sp>
          <p:nvSpPr>
            <p:cNvPr id="4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latin typeface="Calibri" pitchFamily="34" charset="0"/>
                  <a:cs typeface="Calibri" pitchFamily="34" charset="0"/>
                </a:rPr>
                <a:t>Work Efficiency and Transaction Cost Savings via e-Procurement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328614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그림 6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671209"/>
            <a:ext cx="187452" cy="1874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(3) – Business Efficiency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96841" y="3214686"/>
            <a:ext cx="7247059" cy="3599796"/>
            <a:chOff x="539651" y="1725281"/>
            <a:chExt cx="8064698" cy="4981812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85800" y="2034557"/>
              <a:ext cx="7772400" cy="799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4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39651" y="2105025"/>
              <a:ext cx="8064698" cy="4562475"/>
            </a:xfrm>
            <a:prstGeom prst="roundRect">
              <a:avLst>
                <a:gd name="adj" fmla="val 959"/>
              </a:avLst>
            </a:prstGeom>
            <a:solidFill>
              <a:srgbClr val="CCECFF">
                <a:alpha val="80000"/>
              </a:srgbClr>
            </a:solidFill>
            <a:ln w="63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grpSp>
          <p:nvGrpSpPr>
            <p:cNvPr id="12" name="그룹 25"/>
            <p:cNvGrpSpPr/>
            <p:nvPr/>
          </p:nvGrpSpPr>
          <p:grpSpPr>
            <a:xfrm>
              <a:off x="626004" y="2179536"/>
              <a:ext cx="7923636" cy="4391235"/>
              <a:chOff x="626004" y="2179536"/>
              <a:chExt cx="7923636" cy="4391235"/>
            </a:xfrm>
          </p:grpSpPr>
          <p:grpSp>
            <p:nvGrpSpPr>
              <p:cNvPr id="53" name="그룹 70"/>
              <p:cNvGrpSpPr/>
              <p:nvPr/>
            </p:nvGrpSpPr>
            <p:grpSpPr>
              <a:xfrm>
                <a:off x="627238" y="5497764"/>
                <a:ext cx="1200327" cy="1073007"/>
                <a:chOff x="5509270" y="5255518"/>
                <a:chExt cx="1438462" cy="1285884"/>
              </a:xfrm>
            </p:grpSpPr>
            <p:sp>
              <p:nvSpPr>
                <p:cNvPr id="86" name="모서리가 둥근 직사각형 85"/>
                <p:cNvSpPr/>
                <p:nvPr/>
              </p:nvSpPr>
              <p:spPr bwMode="auto">
                <a:xfrm>
                  <a:off x="5509270" y="5255518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87" name="Rectangle 8"/>
                <p:cNvSpPr>
                  <a:spLocks noChangeArrowheads="1"/>
                </p:cNvSpPr>
                <p:nvPr/>
              </p:nvSpPr>
              <p:spPr bwMode="auto">
                <a:xfrm>
                  <a:off x="5573377" y="6135529"/>
                  <a:ext cx="1310248" cy="383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Certification-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Related agencies</a:t>
                  </a:r>
                </a:p>
              </p:txBody>
            </p:sp>
            <p:pic>
              <p:nvPicPr>
                <p:cNvPr id="88" name="그림 87" descr="21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065727" y="5392266"/>
                  <a:ext cx="325548" cy="649036"/>
                </a:xfrm>
                <a:prstGeom prst="rect">
                  <a:avLst/>
                </a:prstGeom>
              </p:spPr>
            </p:pic>
          </p:grpSp>
          <p:grpSp>
            <p:nvGrpSpPr>
              <p:cNvPr id="54" name="그룹 79"/>
              <p:cNvGrpSpPr/>
              <p:nvPr/>
            </p:nvGrpSpPr>
            <p:grpSpPr>
              <a:xfrm>
                <a:off x="626004" y="2179536"/>
                <a:ext cx="1202795" cy="1073007"/>
                <a:chOff x="622498" y="2441451"/>
                <a:chExt cx="1441420" cy="1285884"/>
              </a:xfrm>
            </p:grpSpPr>
            <p:sp>
              <p:nvSpPr>
                <p:cNvPr id="83" name="모서리가 둥근 직사각형 63"/>
                <p:cNvSpPr/>
                <p:nvPr/>
              </p:nvSpPr>
              <p:spPr bwMode="auto">
                <a:xfrm>
                  <a:off x="623977" y="2441451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84" name="Rectangle 13"/>
                <p:cNvSpPr>
                  <a:spLocks noChangeArrowheads="1"/>
                </p:cNvSpPr>
                <p:nvPr/>
              </p:nvSpPr>
              <p:spPr bwMode="auto">
                <a:xfrm>
                  <a:off x="622498" y="3303925"/>
                  <a:ext cx="1441420" cy="4154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altLang="ko-KR" sz="1050" b="1" spc="-150" dirty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Ministry of </a:t>
                  </a:r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Strategy</a:t>
                  </a:r>
                </a:p>
                <a:p>
                  <a:pPr algn="ctr"/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&amp; Finance</a:t>
                  </a:r>
                  <a:endParaRPr lang="en-US" altLang="ko-KR" sz="1050" b="1" spc="-150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pic>
              <p:nvPicPr>
                <p:cNvPr id="85" name="그림 84" descr="26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1516" y="2698626"/>
                  <a:ext cx="863384" cy="571412"/>
                </a:xfrm>
                <a:prstGeom prst="rect">
                  <a:avLst/>
                </a:prstGeom>
              </p:spPr>
            </p:pic>
          </p:grpSp>
          <p:grpSp>
            <p:nvGrpSpPr>
              <p:cNvPr id="55" name="그룹 116"/>
              <p:cNvGrpSpPr/>
              <p:nvPr/>
            </p:nvGrpSpPr>
            <p:grpSpPr>
              <a:xfrm>
                <a:off x="627238" y="4391688"/>
                <a:ext cx="1200327" cy="1073007"/>
                <a:chOff x="2176686" y="5255518"/>
                <a:chExt cx="1438462" cy="1285884"/>
              </a:xfrm>
            </p:grpSpPr>
            <p:sp>
              <p:nvSpPr>
                <p:cNvPr id="80" name="모서리가 둥근 직사각형 79"/>
                <p:cNvSpPr/>
                <p:nvPr/>
              </p:nvSpPr>
              <p:spPr bwMode="auto">
                <a:xfrm>
                  <a:off x="2176686" y="5255518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385201" y="6119371"/>
                  <a:ext cx="1021433" cy="4154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Construction</a:t>
                  </a:r>
                </a:p>
                <a:p>
                  <a:pPr algn="ctr"/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Authorities</a:t>
                  </a:r>
                  <a:endParaRPr lang="en-US" altLang="ko-KR" sz="1050" b="1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pic>
              <p:nvPicPr>
                <p:cNvPr id="82" name="그림 81" descr="07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610484" y="5368583"/>
                  <a:ext cx="570866" cy="688300"/>
                </a:xfrm>
                <a:prstGeom prst="rect">
                  <a:avLst/>
                </a:prstGeom>
              </p:spPr>
            </p:pic>
          </p:grpSp>
          <p:grpSp>
            <p:nvGrpSpPr>
              <p:cNvPr id="56" name="그룹 120"/>
              <p:cNvGrpSpPr/>
              <p:nvPr/>
            </p:nvGrpSpPr>
            <p:grpSpPr>
              <a:xfrm>
                <a:off x="627238" y="3285612"/>
                <a:ext cx="1200327" cy="1073007"/>
                <a:chOff x="623977" y="3857997"/>
                <a:chExt cx="1438462" cy="1285884"/>
              </a:xfrm>
            </p:grpSpPr>
            <p:sp>
              <p:nvSpPr>
                <p:cNvPr id="77" name="모서리가 둥근 직사각형 50"/>
                <p:cNvSpPr/>
                <p:nvPr/>
              </p:nvSpPr>
              <p:spPr bwMode="auto">
                <a:xfrm>
                  <a:off x="623977" y="3857997"/>
                  <a:ext cx="1438462" cy="1285884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/>
              </p:nvSpPr>
              <p:spPr bwMode="auto">
                <a:xfrm>
                  <a:off x="678559" y="4841242"/>
                  <a:ext cx="1329298" cy="23775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National Tax Office</a:t>
                  </a:r>
                  <a:endParaRPr lang="en-US" altLang="ko-KR" sz="1050" b="1" spc="-150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pic>
              <p:nvPicPr>
                <p:cNvPr id="79" name="그림 52" descr="08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36193" y="4021460"/>
                  <a:ext cx="1014031" cy="633235"/>
                </a:xfrm>
                <a:prstGeom prst="rect">
                  <a:avLst/>
                </a:prstGeom>
              </p:spPr>
            </p:pic>
          </p:grpSp>
          <p:grpSp>
            <p:nvGrpSpPr>
              <p:cNvPr id="57" name="그룹 143"/>
              <p:cNvGrpSpPr/>
              <p:nvPr/>
            </p:nvGrpSpPr>
            <p:grpSpPr>
              <a:xfrm>
                <a:off x="7345313" y="2179536"/>
                <a:ext cx="1202795" cy="1073007"/>
                <a:chOff x="6156176" y="2179536"/>
                <a:chExt cx="1202795" cy="1073007"/>
              </a:xfrm>
            </p:grpSpPr>
            <p:sp>
              <p:nvSpPr>
                <p:cNvPr id="74" name="모서리가 둥근 직사각형 47"/>
                <p:cNvSpPr/>
                <p:nvPr/>
              </p:nvSpPr>
              <p:spPr bwMode="auto">
                <a:xfrm>
                  <a:off x="6157410" y="2179536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75" name="Rectangle 13"/>
                <p:cNvSpPr>
                  <a:spLocks noChangeArrowheads="1"/>
                </p:cNvSpPr>
                <p:nvPr/>
              </p:nvSpPr>
              <p:spPr bwMode="auto">
                <a:xfrm>
                  <a:off x="6156176" y="2899228"/>
                  <a:ext cx="1202795" cy="34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Industry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Associations</a:t>
                  </a:r>
                  <a:endParaRPr lang="en-US" altLang="ko-KR" sz="1050" b="1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pic>
              <p:nvPicPr>
                <p:cNvPr id="76" name="그림 49" descr="23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581661" y="2244551"/>
                  <a:ext cx="351825" cy="604565"/>
                </a:xfrm>
                <a:prstGeom prst="rect">
                  <a:avLst/>
                </a:prstGeom>
              </p:spPr>
            </p:pic>
          </p:grpSp>
          <p:grpSp>
            <p:nvGrpSpPr>
              <p:cNvPr id="58" name="그룹 144"/>
              <p:cNvGrpSpPr/>
              <p:nvPr/>
            </p:nvGrpSpPr>
            <p:grpSpPr>
              <a:xfrm>
                <a:off x="7346547" y="3285612"/>
                <a:ext cx="1200327" cy="1073007"/>
                <a:chOff x="6157410" y="3285612"/>
                <a:chExt cx="1200327" cy="1073007"/>
              </a:xfrm>
            </p:grpSpPr>
            <p:sp>
              <p:nvSpPr>
                <p:cNvPr id="69" name="모서리가 둥근 직사각형 68"/>
                <p:cNvSpPr/>
                <p:nvPr/>
              </p:nvSpPr>
              <p:spPr bwMode="auto">
                <a:xfrm>
                  <a:off x="6157410" y="3285612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70" name="Rectangle 9"/>
                <p:cNvSpPr>
                  <a:spLocks noChangeArrowheads="1"/>
                </p:cNvSpPr>
                <p:nvPr/>
              </p:nvSpPr>
              <p:spPr bwMode="auto">
                <a:xfrm>
                  <a:off x="6202956" y="4045108"/>
                  <a:ext cx="1109235" cy="1983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Credit Rating </a:t>
                  </a:r>
                </a:p>
                <a:p>
                  <a:pPr algn="ctr"/>
                  <a:r>
                    <a:rPr lang="en-US" altLang="ko-KR" sz="1050" b="1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Company</a:t>
                  </a:r>
                  <a:endParaRPr lang="en-US" altLang="ko-KR" sz="1050" b="1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grpSp>
              <p:nvGrpSpPr>
                <p:cNvPr id="71" name="그룹 69"/>
                <p:cNvGrpSpPr/>
                <p:nvPr/>
              </p:nvGrpSpPr>
              <p:grpSpPr>
                <a:xfrm>
                  <a:off x="6403072" y="3429000"/>
                  <a:ext cx="709003" cy="576064"/>
                  <a:chOff x="4169129" y="5445224"/>
                  <a:chExt cx="805742" cy="654664"/>
                </a:xfrm>
              </p:grpSpPr>
              <p:pic>
                <p:nvPicPr>
                  <p:cNvPr id="72" name="그림 45" descr="05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4169129" y="5445224"/>
                    <a:ext cx="805742" cy="654664"/>
                  </a:xfrm>
                  <a:prstGeom prst="rect">
                    <a:avLst/>
                  </a:prstGeom>
                </p:spPr>
              </p:pic>
              <p:pic>
                <p:nvPicPr>
                  <p:cNvPr id="73" name="그림 46" descr="18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4238422" y="5478810"/>
                    <a:ext cx="167581" cy="17913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9" name="그룹 145"/>
              <p:cNvGrpSpPr/>
              <p:nvPr/>
            </p:nvGrpSpPr>
            <p:grpSpPr>
              <a:xfrm>
                <a:off x="7343780" y="4391688"/>
                <a:ext cx="1205860" cy="1073007"/>
                <a:chOff x="6154643" y="4391688"/>
                <a:chExt cx="1205860" cy="1073007"/>
              </a:xfrm>
            </p:grpSpPr>
            <p:sp>
              <p:nvSpPr>
                <p:cNvPr id="66" name="모서리가 둥근 직사각형 65"/>
                <p:cNvSpPr/>
                <p:nvPr/>
              </p:nvSpPr>
              <p:spPr bwMode="auto">
                <a:xfrm>
                  <a:off x="6157410" y="4391688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67" name="Rectangle 14"/>
                <p:cNvSpPr>
                  <a:spLocks noChangeArrowheads="1"/>
                </p:cNvSpPr>
                <p:nvPr/>
              </p:nvSpPr>
              <p:spPr bwMode="auto">
                <a:xfrm>
                  <a:off x="6154643" y="5112531"/>
                  <a:ext cx="1205860" cy="34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/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Surety Companies</a:t>
                  </a:r>
                  <a:endParaRPr lang="en-US" altLang="ko-KR" sz="1050" b="1" spc="-150" dirty="0">
                    <a:solidFill>
                      <a:srgbClr val="002060"/>
                    </a:solidFill>
                    <a:latin typeface="Arial" pitchFamily="34" charset="0"/>
                    <a:ea typeface="돋움" pitchFamily="50" charset="-127"/>
                  </a:endParaRPr>
                </a:p>
              </p:txBody>
            </p:sp>
            <p:pic>
              <p:nvPicPr>
                <p:cNvPr id="68" name="그림 67" descr="06.pn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475134" y="4474468"/>
                  <a:ext cx="564879" cy="576064"/>
                </a:xfrm>
                <a:prstGeom prst="rect">
                  <a:avLst/>
                </a:prstGeom>
              </p:spPr>
            </p:pic>
          </p:grpSp>
          <p:grpSp>
            <p:nvGrpSpPr>
              <p:cNvPr id="60" name="그룹 146"/>
              <p:cNvGrpSpPr/>
              <p:nvPr/>
            </p:nvGrpSpPr>
            <p:grpSpPr>
              <a:xfrm>
                <a:off x="7346547" y="5497764"/>
                <a:ext cx="1200327" cy="1073007"/>
                <a:chOff x="6157410" y="5497764"/>
                <a:chExt cx="1200327" cy="1073007"/>
              </a:xfrm>
            </p:grpSpPr>
            <p:sp>
              <p:nvSpPr>
                <p:cNvPr id="61" name="모서리가 둥근 직사각형 60"/>
                <p:cNvSpPr/>
                <p:nvPr/>
              </p:nvSpPr>
              <p:spPr bwMode="auto">
                <a:xfrm>
                  <a:off x="6157410" y="5497764"/>
                  <a:ext cx="1200327" cy="1073007"/>
                </a:xfrm>
                <a:prstGeom prst="roundRect">
                  <a:avLst>
                    <a:gd name="adj" fmla="val 5982"/>
                  </a:avLst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62" name="Rectangle 8"/>
                <p:cNvSpPr>
                  <a:spLocks noChangeArrowheads="1"/>
                </p:cNvSpPr>
                <p:nvPr/>
              </p:nvSpPr>
              <p:spPr bwMode="auto">
                <a:xfrm>
                  <a:off x="6210904" y="6021288"/>
                  <a:ext cx="1093339" cy="5305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Korea Financial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Telecommunications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 b="1" spc="-150" dirty="0" smtClean="0">
                      <a:solidFill>
                        <a:srgbClr val="002060"/>
                      </a:solidFill>
                      <a:latin typeface="Arial" pitchFamily="34" charset="0"/>
                      <a:ea typeface="돋움" pitchFamily="50" charset="-127"/>
                    </a:rPr>
                    <a:t>&amp; Clearings Institute</a:t>
                  </a:r>
                </a:p>
              </p:txBody>
            </p:sp>
            <p:grpSp>
              <p:nvGrpSpPr>
                <p:cNvPr id="63" name="그룹 142"/>
                <p:cNvGrpSpPr/>
                <p:nvPr/>
              </p:nvGrpSpPr>
              <p:grpSpPr>
                <a:xfrm>
                  <a:off x="6282623" y="5616416"/>
                  <a:ext cx="949901" cy="361750"/>
                  <a:chOff x="9836006" y="5635813"/>
                  <a:chExt cx="949901" cy="361750"/>
                </a:xfrm>
              </p:grpSpPr>
              <p:pic>
                <p:nvPicPr>
                  <p:cNvPr id="64" name="그림 63" descr="25.png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9836006" y="5635813"/>
                    <a:ext cx="364621" cy="361750"/>
                  </a:xfrm>
                  <a:prstGeom prst="rect">
                    <a:avLst/>
                  </a:prstGeom>
                </p:spPr>
              </p:pic>
              <p:pic>
                <p:nvPicPr>
                  <p:cNvPr id="65" name="그림 38" descr="24.png"/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0264634" y="5639188"/>
                    <a:ext cx="521273" cy="35837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3" name="TextBox 12"/>
            <p:cNvSpPr txBox="1"/>
            <p:nvPr/>
          </p:nvSpPr>
          <p:spPr>
            <a:xfrm>
              <a:off x="3257551" y="2053289"/>
              <a:ext cx="2609850" cy="60444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ko-KR" sz="14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Contract 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Delivery</a:t>
              </a:r>
              <a:endParaRPr lang="ko-KR" altLang="en-US" sz="1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029740" y="1725281"/>
              <a:ext cx="3043441" cy="36554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ea typeface="돋움" pitchFamily="50" charset="-127"/>
                </a:rPr>
                <a:t>e-Bidding via KONEPS</a:t>
              </a:r>
              <a:endParaRPr lang="en-US" altLang="ko-KR" sz="14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grpSp>
          <p:nvGrpSpPr>
            <p:cNvPr id="15" name="그룹 71"/>
            <p:cNvGrpSpPr/>
            <p:nvPr/>
          </p:nvGrpSpPr>
          <p:grpSpPr>
            <a:xfrm>
              <a:off x="4058419" y="5443761"/>
              <a:ext cx="1008112" cy="720080"/>
              <a:chOff x="4058419" y="5443761"/>
              <a:chExt cx="1008112" cy="720080"/>
            </a:xfrm>
          </p:grpSpPr>
          <p:sp>
            <p:nvSpPr>
              <p:cNvPr id="51" name="위쪽 화살표 50"/>
              <p:cNvSpPr/>
              <p:nvPr/>
            </p:nvSpPr>
            <p:spPr bwMode="auto">
              <a:xfrm>
                <a:off x="4058419" y="5443761"/>
                <a:ext cx="1008112" cy="720080"/>
              </a:xfrm>
              <a:prstGeom prst="upArrow">
                <a:avLst>
                  <a:gd name="adj1" fmla="val 68897"/>
                  <a:gd name="adj2" fmla="val 34367"/>
                </a:avLst>
              </a:prstGeom>
              <a:gradFill flip="none" rotWithShape="1">
                <a:gsLst>
                  <a:gs pos="0">
                    <a:schemeClr val="bg1">
                      <a:alpha val="22000"/>
                    </a:schemeClr>
                  </a:gs>
                  <a:gs pos="100000">
                    <a:schemeClr val="accent6"/>
                  </a:gs>
                </a:gsLst>
                <a:lin ang="1620000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07653" y="5483324"/>
                <a:ext cx="9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e-Bid</a:t>
                </a:r>
                <a:endParaRPr lang="ko-KR" altLang="en-US" sz="1400" dirty="0"/>
              </a:p>
            </p:txBody>
          </p:sp>
        </p:grpSp>
        <p:grpSp>
          <p:nvGrpSpPr>
            <p:cNvPr id="16" name="그룹 74"/>
            <p:cNvGrpSpPr/>
            <p:nvPr/>
          </p:nvGrpSpPr>
          <p:grpSpPr>
            <a:xfrm>
              <a:off x="3588538" y="3501008"/>
              <a:ext cx="1966924" cy="1927473"/>
              <a:chOff x="3588538" y="3661767"/>
              <a:chExt cx="1966924" cy="1927473"/>
            </a:xfrm>
          </p:grpSpPr>
          <p:grpSp>
            <p:nvGrpSpPr>
              <p:cNvPr id="43" name="그룹 149"/>
              <p:cNvGrpSpPr/>
              <p:nvPr/>
            </p:nvGrpSpPr>
            <p:grpSpPr>
              <a:xfrm>
                <a:off x="3588538" y="3903306"/>
                <a:ext cx="1966924" cy="1685934"/>
                <a:chOff x="3588538" y="3471258"/>
                <a:chExt cx="1966924" cy="1685934"/>
              </a:xfrm>
            </p:grpSpPr>
            <p:grpSp>
              <p:nvGrpSpPr>
                <p:cNvPr id="46" name="그룹 148"/>
                <p:cNvGrpSpPr/>
                <p:nvPr/>
              </p:nvGrpSpPr>
              <p:grpSpPr>
                <a:xfrm>
                  <a:off x="3687753" y="3471258"/>
                  <a:ext cx="1742133" cy="1685934"/>
                  <a:chOff x="3687753" y="3471258"/>
                  <a:chExt cx="1742133" cy="1685934"/>
                </a:xfrm>
              </p:grpSpPr>
              <p:sp>
                <p:nvSpPr>
                  <p:cNvPr id="48" name="타원 47"/>
                  <p:cNvSpPr/>
                  <p:nvPr/>
                </p:nvSpPr>
                <p:spPr bwMode="auto">
                  <a:xfrm>
                    <a:off x="3856346" y="3611752"/>
                    <a:ext cx="1404946" cy="1404946"/>
                  </a:xfrm>
                  <a:prstGeom prst="ellipse">
                    <a:avLst/>
                  </a:prstGeom>
                  <a:solidFill>
                    <a:srgbClr val="064188"/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  <p:sp>
                <p:nvSpPr>
                  <p:cNvPr id="49" name="도넛 48"/>
                  <p:cNvSpPr/>
                  <p:nvPr/>
                </p:nvSpPr>
                <p:spPr bwMode="auto">
                  <a:xfrm>
                    <a:off x="3743951" y="3499357"/>
                    <a:ext cx="1629737" cy="1629736"/>
                  </a:xfrm>
                  <a:prstGeom prst="donut">
                    <a:avLst>
                      <a:gd name="adj" fmla="val 8398"/>
                    </a:avLst>
                  </a:prstGeom>
                  <a:solidFill>
                    <a:schemeClr val="bg1"/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  <p:sp>
                <p:nvSpPr>
                  <p:cNvPr id="50" name="도넛 49"/>
                  <p:cNvSpPr/>
                  <p:nvPr/>
                </p:nvSpPr>
                <p:spPr bwMode="auto">
                  <a:xfrm>
                    <a:off x="3687753" y="3471258"/>
                    <a:ext cx="1742133" cy="1685934"/>
                  </a:xfrm>
                  <a:prstGeom prst="donut">
                    <a:avLst>
                      <a:gd name="adj" fmla="val 5975"/>
                    </a:avLst>
                  </a:prstGeom>
                  <a:solidFill>
                    <a:srgbClr val="00B0F0">
                      <a:alpha val="50000"/>
                    </a:srgbClr>
                  </a:solidFill>
                  <a:ln w="19050"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noAutofit/>
                  </a:bodyPr>
                  <a:lstStyle/>
                  <a:p>
                    <a:pPr algn="ctr">
                      <a:lnSpc>
                        <a:spcPts val="1400"/>
                      </a:lnSpc>
                      <a:spcBef>
                        <a:spcPct val="50000"/>
                      </a:spcBef>
                      <a:buSzPct val="65000"/>
                    </a:pPr>
                    <a:endParaRPr lang="ko-KR" altLang="en-US" sz="2000" dirty="0">
                      <a:solidFill>
                        <a:schemeClr val="bg1"/>
                      </a:solidFill>
                      <a:latin typeface="Arial" charset="0"/>
                      <a:ea typeface="돋움" pitchFamily="50" charset="-127"/>
                      <a:cs typeface="Arial" charset="0"/>
                    </a:endParaRPr>
                  </a:p>
                </p:txBody>
              </p:sp>
            </p:grpSp>
            <p:sp>
              <p:nvSpPr>
                <p:cNvPr id="47" name="직사각형 25"/>
                <p:cNvSpPr>
                  <a:spLocks noChangeArrowheads="1"/>
                </p:cNvSpPr>
                <p:nvPr/>
              </p:nvSpPr>
              <p:spPr bwMode="auto">
                <a:xfrm>
                  <a:off x="3588538" y="3961628"/>
                  <a:ext cx="1966924" cy="626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000" b="1" spc="-150" dirty="0" smtClean="0">
                      <a:solidFill>
                        <a:schemeClr val="bg1"/>
                      </a:solidFill>
                      <a:latin typeface="Century Gothic" pitchFamily="34" charset="0"/>
                      <a:cs typeface="Arial" pitchFamily="34" charset="0"/>
                    </a:rPr>
                    <a:t>KONEPS</a:t>
                  </a:r>
                  <a:endParaRPr lang="en-US" altLang="ko-KR" sz="2000" b="1" spc="-150" dirty="0">
                    <a:solidFill>
                      <a:schemeClr val="bg1"/>
                    </a:solidFill>
                    <a:latin typeface="Century Gothic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4" name="그림 43" descr="12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340978" y="4972050"/>
                <a:ext cx="462044" cy="488418"/>
              </a:xfrm>
              <a:prstGeom prst="rect">
                <a:avLst/>
              </a:prstGeom>
            </p:spPr>
          </p:pic>
          <p:pic>
            <p:nvPicPr>
              <p:cNvPr id="45" name="그림 44" descr="14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312543" y="3661767"/>
                <a:ext cx="459482" cy="397110"/>
              </a:xfrm>
              <a:prstGeom prst="rect">
                <a:avLst/>
              </a:prstGeom>
            </p:spPr>
          </p:pic>
        </p:grpSp>
        <p:grpSp>
          <p:nvGrpSpPr>
            <p:cNvPr id="17" name="그룹 85"/>
            <p:cNvGrpSpPr/>
            <p:nvPr/>
          </p:nvGrpSpPr>
          <p:grpSpPr>
            <a:xfrm>
              <a:off x="1410938" y="1988840"/>
              <a:ext cx="2372933" cy="3980255"/>
              <a:chOff x="1410938" y="2176598"/>
              <a:chExt cx="2372933" cy="3980255"/>
            </a:xfrm>
          </p:grpSpPr>
          <p:sp>
            <p:nvSpPr>
              <p:cNvPr id="39" name="자유형 38"/>
              <p:cNvSpPr/>
              <p:nvPr/>
            </p:nvSpPr>
            <p:spPr bwMode="auto">
              <a:xfrm rot="3163750">
                <a:off x="1685903" y="2887576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40" name="자유형 39"/>
              <p:cNvSpPr/>
              <p:nvPr/>
            </p:nvSpPr>
            <p:spPr bwMode="auto">
              <a:xfrm rot="2063281">
                <a:off x="1616677" y="3694710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41" name="자유형 40"/>
              <p:cNvSpPr/>
              <p:nvPr/>
            </p:nvSpPr>
            <p:spPr bwMode="auto">
              <a:xfrm rot="19297715" flipV="1">
                <a:off x="1410938" y="5205875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42" name="자유형 41"/>
              <p:cNvSpPr/>
              <p:nvPr/>
            </p:nvSpPr>
            <p:spPr bwMode="auto">
              <a:xfrm rot="20398184" flipV="1">
                <a:off x="1535792" y="4472140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</p:grpSp>
        <p:grpSp>
          <p:nvGrpSpPr>
            <p:cNvPr id="18" name="그룹 90"/>
            <p:cNvGrpSpPr/>
            <p:nvPr/>
          </p:nvGrpSpPr>
          <p:grpSpPr>
            <a:xfrm flipH="1">
              <a:off x="5348186" y="1988840"/>
              <a:ext cx="2372933" cy="3980255"/>
              <a:chOff x="1410938" y="2176598"/>
              <a:chExt cx="2372933" cy="3980255"/>
            </a:xfrm>
          </p:grpSpPr>
          <p:sp>
            <p:nvSpPr>
              <p:cNvPr id="35" name="자유형 34"/>
              <p:cNvSpPr/>
              <p:nvPr/>
            </p:nvSpPr>
            <p:spPr bwMode="auto">
              <a:xfrm rot="3163750">
                <a:off x="1685903" y="2887576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36" name="자유형 35"/>
              <p:cNvSpPr/>
              <p:nvPr/>
            </p:nvSpPr>
            <p:spPr bwMode="auto">
              <a:xfrm rot="2063281">
                <a:off x="1616677" y="3694710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37" name="자유형 36"/>
              <p:cNvSpPr/>
              <p:nvPr/>
            </p:nvSpPr>
            <p:spPr bwMode="auto">
              <a:xfrm rot="19297715" flipV="1">
                <a:off x="1410938" y="5205875"/>
                <a:ext cx="2372933" cy="950978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38" name="자유형 37"/>
              <p:cNvSpPr/>
              <p:nvPr/>
            </p:nvSpPr>
            <p:spPr bwMode="auto">
              <a:xfrm rot="20398184" flipV="1">
                <a:off x="1535792" y="4472140"/>
                <a:ext cx="2052646" cy="844244"/>
              </a:xfrm>
              <a:custGeom>
                <a:avLst/>
                <a:gdLst>
                  <a:gd name="connsiteX0" fmla="*/ 0 w 2376264"/>
                  <a:gd name="connsiteY0" fmla="*/ 76515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7" fmla="*/ 0 w 2376264"/>
                  <a:gd name="connsiteY7" fmla="*/ 76515 h 306061"/>
                  <a:gd name="connsiteX0" fmla="*/ 0 w 2376264"/>
                  <a:gd name="connsiteY0" fmla="*/ 229546 h 306061"/>
                  <a:gd name="connsiteX1" fmla="*/ 2223234 w 2376264"/>
                  <a:gd name="connsiteY1" fmla="*/ 76515 h 306061"/>
                  <a:gd name="connsiteX2" fmla="*/ 2223234 w 2376264"/>
                  <a:gd name="connsiteY2" fmla="*/ 0 h 306061"/>
                  <a:gd name="connsiteX3" fmla="*/ 2376264 w 2376264"/>
                  <a:gd name="connsiteY3" fmla="*/ 153031 h 306061"/>
                  <a:gd name="connsiteX4" fmla="*/ 2223234 w 2376264"/>
                  <a:gd name="connsiteY4" fmla="*/ 306061 h 306061"/>
                  <a:gd name="connsiteX5" fmla="*/ 2223234 w 2376264"/>
                  <a:gd name="connsiteY5" fmla="*/ 229546 h 306061"/>
                  <a:gd name="connsiteX6" fmla="*/ 0 w 2376264"/>
                  <a:gd name="connsiteY6" fmla="*/ 229546 h 306061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82380"/>
                  <a:gd name="connsiteY0" fmla="*/ 662853 h 662853"/>
                  <a:gd name="connsiteX1" fmla="*/ 2329350 w 2482380"/>
                  <a:gd name="connsiteY1" fmla="*/ 76515 h 662853"/>
                  <a:gd name="connsiteX2" fmla="*/ 2329350 w 2482380"/>
                  <a:gd name="connsiteY2" fmla="*/ 0 h 662853"/>
                  <a:gd name="connsiteX3" fmla="*/ 2482380 w 2482380"/>
                  <a:gd name="connsiteY3" fmla="*/ 153031 h 662853"/>
                  <a:gd name="connsiteX4" fmla="*/ 2329350 w 2482380"/>
                  <a:gd name="connsiteY4" fmla="*/ 306061 h 662853"/>
                  <a:gd name="connsiteX5" fmla="*/ 2329350 w 2482380"/>
                  <a:gd name="connsiteY5" fmla="*/ 229546 h 662853"/>
                  <a:gd name="connsiteX6" fmla="*/ 0 w 2482380"/>
                  <a:gd name="connsiteY6" fmla="*/ 662853 h 662853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37796 w 2490826"/>
                  <a:gd name="connsiteY1" fmla="*/ 76515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37796 w 2490826"/>
                  <a:gd name="connsiteY5" fmla="*/ 229546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490826"/>
                  <a:gd name="connsiteY0" fmla="*/ 969270 h 969270"/>
                  <a:gd name="connsiteX1" fmla="*/ 2365050 w 2490826"/>
                  <a:gd name="connsiteY1" fmla="*/ 77560 h 969270"/>
                  <a:gd name="connsiteX2" fmla="*/ 2337796 w 2490826"/>
                  <a:gd name="connsiteY2" fmla="*/ 0 h 969270"/>
                  <a:gd name="connsiteX3" fmla="*/ 2490826 w 2490826"/>
                  <a:gd name="connsiteY3" fmla="*/ 153031 h 969270"/>
                  <a:gd name="connsiteX4" fmla="*/ 2337796 w 2490826"/>
                  <a:gd name="connsiteY4" fmla="*/ 306061 h 969270"/>
                  <a:gd name="connsiteX5" fmla="*/ 2362898 w 2490826"/>
                  <a:gd name="connsiteY5" fmla="*/ 241024 h 969270"/>
                  <a:gd name="connsiteX6" fmla="*/ 0 w 2490826"/>
                  <a:gd name="connsiteY6" fmla="*/ 969270 h 969270"/>
                  <a:gd name="connsiteX0" fmla="*/ 0 w 2505330"/>
                  <a:gd name="connsiteY0" fmla="*/ 969270 h 969270"/>
                  <a:gd name="connsiteX1" fmla="*/ 2365050 w 2505330"/>
                  <a:gd name="connsiteY1" fmla="*/ 77560 h 969270"/>
                  <a:gd name="connsiteX2" fmla="*/ 2337796 w 2505330"/>
                  <a:gd name="connsiteY2" fmla="*/ 0 h 969270"/>
                  <a:gd name="connsiteX3" fmla="*/ 2505330 w 2505330"/>
                  <a:gd name="connsiteY3" fmla="*/ 161803 h 969270"/>
                  <a:gd name="connsiteX4" fmla="*/ 2337796 w 2505330"/>
                  <a:gd name="connsiteY4" fmla="*/ 306061 h 969270"/>
                  <a:gd name="connsiteX5" fmla="*/ 2362898 w 2505330"/>
                  <a:gd name="connsiteY5" fmla="*/ 241024 h 969270"/>
                  <a:gd name="connsiteX6" fmla="*/ 0 w 2505330"/>
                  <a:gd name="connsiteY6" fmla="*/ 969270 h 969270"/>
                  <a:gd name="connsiteX0" fmla="*/ 0 w 2513482"/>
                  <a:gd name="connsiteY0" fmla="*/ 969270 h 969270"/>
                  <a:gd name="connsiteX1" fmla="*/ 2365050 w 2513482"/>
                  <a:gd name="connsiteY1" fmla="*/ 77560 h 969270"/>
                  <a:gd name="connsiteX2" fmla="*/ 2337796 w 2513482"/>
                  <a:gd name="connsiteY2" fmla="*/ 0 h 969270"/>
                  <a:gd name="connsiteX3" fmla="*/ 2513482 w 2513482"/>
                  <a:gd name="connsiteY3" fmla="*/ 152458 h 969270"/>
                  <a:gd name="connsiteX4" fmla="*/ 2337796 w 2513482"/>
                  <a:gd name="connsiteY4" fmla="*/ 306061 h 969270"/>
                  <a:gd name="connsiteX5" fmla="*/ 2362898 w 2513482"/>
                  <a:gd name="connsiteY5" fmla="*/ 241024 h 969270"/>
                  <a:gd name="connsiteX6" fmla="*/ 0 w 2513482"/>
                  <a:gd name="connsiteY6" fmla="*/ 969270 h 969270"/>
                  <a:gd name="connsiteX0" fmla="*/ 0 w 2526913"/>
                  <a:gd name="connsiteY0" fmla="*/ 969270 h 969270"/>
                  <a:gd name="connsiteX1" fmla="*/ 2365050 w 2526913"/>
                  <a:gd name="connsiteY1" fmla="*/ 77560 h 969270"/>
                  <a:gd name="connsiteX2" fmla="*/ 2337796 w 2526913"/>
                  <a:gd name="connsiteY2" fmla="*/ 0 h 969270"/>
                  <a:gd name="connsiteX3" fmla="*/ 2526913 w 2526913"/>
                  <a:gd name="connsiteY3" fmla="*/ 164423 h 969270"/>
                  <a:gd name="connsiteX4" fmla="*/ 2337796 w 2526913"/>
                  <a:gd name="connsiteY4" fmla="*/ 306061 h 969270"/>
                  <a:gd name="connsiteX5" fmla="*/ 2362898 w 2526913"/>
                  <a:gd name="connsiteY5" fmla="*/ 241024 h 969270"/>
                  <a:gd name="connsiteX6" fmla="*/ 0 w 2526913"/>
                  <a:gd name="connsiteY6" fmla="*/ 969270 h 96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6913" h="969270">
                    <a:moveTo>
                      <a:pt x="0" y="969270"/>
                    </a:moveTo>
                    <a:cubicBezTo>
                      <a:pt x="813653" y="119220"/>
                      <a:pt x="1529174" y="22026"/>
                      <a:pt x="2365050" y="77560"/>
                    </a:cubicBezTo>
                    <a:lnTo>
                      <a:pt x="2337796" y="0"/>
                    </a:lnTo>
                    <a:lnTo>
                      <a:pt x="2526913" y="164423"/>
                    </a:lnTo>
                    <a:lnTo>
                      <a:pt x="2337796" y="306061"/>
                    </a:lnTo>
                    <a:lnTo>
                      <a:pt x="2362898" y="241024"/>
                    </a:lnTo>
                    <a:cubicBezTo>
                      <a:pt x="1721555" y="108611"/>
                      <a:pt x="847035" y="140845"/>
                      <a:pt x="0" y="9692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</p:grpSp>
        <p:pic>
          <p:nvPicPr>
            <p:cNvPr id="19" name="그림 18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84079" y="3954016"/>
              <a:ext cx="297263" cy="220824"/>
            </a:xfrm>
            <a:prstGeom prst="rect">
              <a:avLst/>
            </a:prstGeom>
          </p:spPr>
        </p:pic>
        <p:pic>
          <p:nvPicPr>
            <p:cNvPr id="20" name="그림 19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17838" y="4216338"/>
              <a:ext cx="297263" cy="220824"/>
            </a:xfrm>
            <a:prstGeom prst="rect">
              <a:avLst/>
            </a:prstGeom>
          </p:spPr>
        </p:pic>
        <p:pic>
          <p:nvPicPr>
            <p:cNvPr id="21" name="그림 20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3986" y="4509241"/>
              <a:ext cx="297263" cy="220824"/>
            </a:xfrm>
            <a:prstGeom prst="rect">
              <a:avLst/>
            </a:prstGeom>
          </p:spPr>
        </p:pic>
        <p:pic>
          <p:nvPicPr>
            <p:cNvPr id="22" name="그림 21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42808" y="4846833"/>
              <a:ext cx="297263" cy="220824"/>
            </a:xfrm>
            <a:prstGeom prst="rect">
              <a:avLst/>
            </a:prstGeom>
          </p:spPr>
        </p:pic>
        <p:pic>
          <p:nvPicPr>
            <p:cNvPr id="23" name="그림 22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35108" y="3933449"/>
              <a:ext cx="297263" cy="220824"/>
            </a:xfrm>
            <a:prstGeom prst="rect">
              <a:avLst/>
            </a:prstGeom>
          </p:spPr>
        </p:pic>
        <p:pic>
          <p:nvPicPr>
            <p:cNvPr id="24" name="그림 23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18551" y="4806476"/>
              <a:ext cx="297263" cy="220824"/>
            </a:xfrm>
            <a:prstGeom prst="rect">
              <a:avLst/>
            </a:prstGeom>
          </p:spPr>
        </p:pic>
        <p:pic>
          <p:nvPicPr>
            <p:cNvPr id="25" name="그림 24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0807" y="4226467"/>
              <a:ext cx="297263" cy="220824"/>
            </a:xfrm>
            <a:prstGeom prst="rect">
              <a:avLst/>
            </a:prstGeom>
          </p:spPr>
        </p:pic>
        <p:pic>
          <p:nvPicPr>
            <p:cNvPr id="26" name="그림 25" descr="17.pn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6356" y="4511573"/>
              <a:ext cx="297263" cy="220824"/>
            </a:xfrm>
            <a:prstGeom prst="rect">
              <a:avLst/>
            </a:prstGeom>
          </p:spPr>
        </p:pic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 flipV="1">
              <a:off x="685800" y="6661374"/>
              <a:ext cx="7772400" cy="457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pPr algn="ctr"/>
              <a:endParaRPr lang="en-US" altLang="ko-KR" sz="1400" b="1" dirty="0">
                <a:solidFill>
                  <a:schemeClr val="bg1"/>
                </a:solidFill>
                <a:latin typeface="Arial" pitchFamily="34" charset="0"/>
                <a:ea typeface="돋움" pitchFamily="50" charset="-127"/>
              </a:endParaRPr>
            </a:p>
          </p:txBody>
        </p:sp>
        <p:grpSp>
          <p:nvGrpSpPr>
            <p:cNvPr id="28" name="그룹 104"/>
            <p:cNvGrpSpPr/>
            <p:nvPr/>
          </p:nvGrpSpPr>
          <p:grpSpPr>
            <a:xfrm>
              <a:off x="4096239" y="5775201"/>
              <a:ext cx="951522" cy="850221"/>
              <a:chOff x="4096239" y="5775201"/>
              <a:chExt cx="951522" cy="850221"/>
            </a:xfrm>
          </p:grpSpPr>
          <p:pic>
            <p:nvPicPr>
              <p:cNvPr id="33" name="그림 32" descr="15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128747" y="5775201"/>
                <a:ext cx="443253" cy="804771"/>
              </a:xfrm>
              <a:prstGeom prst="rect">
                <a:avLst/>
              </a:prstGeom>
            </p:spPr>
          </p:pic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096239" y="6344494"/>
                <a:ext cx="951522" cy="280928"/>
              </a:xfrm>
              <a:prstGeom prst="roundRect">
                <a:avLst>
                  <a:gd name="adj" fmla="val 50000"/>
                </a:avLst>
              </a:prstGeom>
              <a:solidFill>
                <a:srgbClr val="00B05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  <a:latin typeface="Arial" pitchFamily="34" charset="0"/>
                    <a:ea typeface="돋움" pitchFamily="50" charset="-127"/>
                  </a:rPr>
                  <a:t>Supplier</a:t>
                </a:r>
                <a:endParaRPr lang="en-US" altLang="ko-KR" sz="1200" b="1" dirty="0">
                  <a:solidFill>
                    <a:schemeClr val="bg1"/>
                  </a:solidFill>
                  <a:latin typeface="Arial" pitchFamily="34" charset="0"/>
                  <a:ea typeface="돋움" pitchFamily="50" charset="-127"/>
                </a:endParaRPr>
              </a:p>
            </p:txBody>
          </p:sp>
        </p:grpSp>
        <p:grpSp>
          <p:nvGrpSpPr>
            <p:cNvPr id="29" name="그룹 107"/>
            <p:cNvGrpSpPr/>
            <p:nvPr/>
          </p:nvGrpSpPr>
          <p:grpSpPr>
            <a:xfrm>
              <a:off x="4096239" y="2474218"/>
              <a:ext cx="951522" cy="970523"/>
              <a:chOff x="4096239" y="2474218"/>
              <a:chExt cx="951522" cy="970523"/>
            </a:xfrm>
          </p:grpSpPr>
          <p:pic>
            <p:nvPicPr>
              <p:cNvPr id="31" name="그림 30" descr="23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381118" y="2474218"/>
                <a:ext cx="287229" cy="915541"/>
              </a:xfrm>
              <a:prstGeom prst="rect">
                <a:avLst/>
              </a:prstGeom>
            </p:spPr>
          </p:pic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4096239" y="3163813"/>
                <a:ext cx="951522" cy="280928"/>
              </a:xfrm>
              <a:prstGeom prst="roundRect">
                <a:avLst>
                  <a:gd name="adj" fmla="val 50000"/>
                </a:avLst>
              </a:prstGeom>
              <a:solidFill>
                <a:srgbClr val="0070C0">
                  <a:alpha val="78824"/>
                </a:srgb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200" b="1" spc="-150" dirty="0" smtClean="0">
                    <a:solidFill>
                      <a:schemeClr val="bg1"/>
                    </a:solidFill>
                    <a:latin typeface="Arial" pitchFamily="34" charset="0"/>
                    <a:ea typeface="돋움" pitchFamily="50" charset="-127"/>
                  </a:rPr>
                  <a:t>Public Buyer</a:t>
                </a:r>
                <a:endParaRPr lang="en-US" altLang="ko-KR" sz="1200" b="1" spc="-150" dirty="0">
                  <a:solidFill>
                    <a:schemeClr val="bg1"/>
                  </a:solidFill>
                  <a:latin typeface="Arial" pitchFamily="34" charset="0"/>
                  <a:ea typeface="돋움" pitchFamily="50" charset="-127"/>
                </a:endParaRPr>
              </a:p>
            </p:txBody>
          </p:sp>
        </p:grpSp>
        <p:pic>
          <p:nvPicPr>
            <p:cNvPr id="30" name="그림 29" descr="26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09356" y="5831840"/>
              <a:ext cx="517773" cy="453851"/>
            </a:xfrm>
            <a:prstGeom prst="rect">
              <a:avLst/>
            </a:prstGeom>
          </p:spPr>
        </p:pic>
      </p:grp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595354" y="2003340"/>
            <a:ext cx="8262926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End-to-end e-Procurement throughout tender notice, bidding, contracting and payment through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Korea Online e-Procurement System (KONEPS)</a:t>
            </a:r>
          </a:p>
        </p:txBody>
      </p:sp>
      <p:pic>
        <p:nvPicPr>
          <p:cNvPr id="90" name="그림 89" descr="0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093752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595354" y="2714113"/>
            <a:ext cx="82629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Annually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saves transaction costs of USD 8 billion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(USD 6.6 billion for bidders)  </a:t>
            </a:r>
            <a:endParaRPr lang="en-US" altLang="ko-KR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" name="그림 91" descr="0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819039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TextBox 92"/>
          <p:cNvSpPr txBox="1"/>
          <p:nvPr/>
        </p:nvSpPr>
        <p:spPr>
          <a:xfrm>
            <a:off x="8643966" y="65008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1.100\cjicomm\05_Current Project\PM_민경\110718_조달청_국제협력과_\4_산출물\ppt\24_엔딩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4005064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23000"/>
              </a:prstClr>
            </a:outerShdw>
            <a:reflection blurRad="6350" stA="23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5400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00037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Public Procurement Service (PPS)</a:t>
            </a:r>
          </a:p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in the Korean Government</a:t>
            </a:r>
            <a:endParaRPr lang="ko-KR" altLang="en-US" sz="3200" b="1" spc="-150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53" y="3010904"/>
            <a:ext cx="43954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5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I</a:t>
            </a:r>
            <a:endParaRPr lang="ko-KR" altLang="en-US" sz="54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071671" y="1645352"/>
            <a:ext cx="6986410" cy="1583897"/>
          </a:xfrm>
          <a:prstGeom prst="rect">
            <a:avLst/>
          </a:prstGeom>
          <a:gradFill flip="none" rotWithShape="1">
            <a:gsLst>
              <a:gs pos="78000">
                <a:schemeClr val="bg1">
                  <a:alpha val="37000"/>
                  <a:lumMod val="84000"/>
                  <a:lumOff val="16000"/>
                </a:schemeClr>
              </a:gs>
              <a:gs pos="0">
                <a:schemeClr val="bg1">
                  <a:alpha val="75000"/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414014" y="1686630"/>
            <a:ext cx="672998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SzPct val="100000"/>
              <a:defRPr/>
            </a:pPr>
            <a:r>
              <a:rPr lang="en-US" altLang="ko-KR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Central procurement agency </a:t>
            </a: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of the Korean government</a:t>
            </a:r>
          </a:p>
          <a:p>
            <a:pPr>
              <a:spcBef>
                <a:spcPts val="1500"/>
              </a:spcBef>
              <a:buSzPct val="100000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Procures </a:t>
            </a:r>
            <a:r>
              <a:rPr lang="en-US" altLang="ko-KR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goods, services and public works </a:t>
            </a: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for all public entities</a:t>
            </a:r>
          </a:p>
          <a:p>
            <a:pPr>
              <a:spcBef>
                <a:spcPts val="1500"/>
              </a:spcBef>
              <a:buSzPct val="100000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Establishes government-wide </a:t>
            </a:r>
            <a:r>
              <a:rPr lang="en-US" altLang="ko-KR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framework contracts </a:t>
            </a: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for frequently purchased commercial products</a:t>
            </a:r>
            <a:endParaRPr lang="ko-KR" alt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00233" y="3511400"/>
            <a:ext cx="5000660" cy="1989302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65000"/>
                </a:schemeClr>
              </a:gs>
              <a:gs pos="0">
                <a:schemeClr val="bg1">
                  <a:alpha val="75000"/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393734" y="3595876"/>
            <a:ext cx="65446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Bef>
                <a:spcPts val="1500"/>
              </a:spcBef>
              <a:buSzPct val="100000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Use of PPS’s procurement services</a:t>
            </a:r>
          </a:p>
          <a:p>
            <a:pPr marL="203200" indent="-203200">
              <a:spcBef>
                <a:spcPts val="1500"/>
              </a:spcBef>
              <a:buSzPct val="100000"/>
              <a:defRPr/>
            </a:pPr>
            <a:endParaRPr lang="en-US" altLang="ko-KR" sz="1700" dirty="0">
              <a:latin typeface="Arial" pitchFamily="34" charset="0"/>
              <a:cs typeface="Arial" pitchFamily="34" charset="0"/>
            </a:endParaRPr>
          </a:p>
          <a:p>
            <a:pPr marL="203200" indent="-203200">
              <a:spcBef>
                <a:spcPts val="1500"/>
              </a:spcBef>
              <a:buSzPct val="100000"/>
              <a:defRPr/>
            </a:pPr>
            <a:endParaRPr lang="en-US" altLang="ko-KR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5115503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Public Procurement in Korea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87528" y="1559400"/>
            <a:ext cx="1855580" cy="1733039"/>
          </a:xfrm>
          <a:prstGeom prst="roundRect">
            <a:avLst>
              <a:gd name="adj" fmla="val 6774"/>
            </a:avLst>
          </a:prstGeom>
          <a:gradFill>
            <a:gsLst>
              <a:gs pos="0">
                <a:srgbClr val="90B7DE"/>
              </a:gs>
              <a:gs pos="90000">
                <a:srgbClr val="3D74B1"/>
              </a:gs>
              <a:gs pos="100000">
                <a:srgbClr val="7CA2C8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ysClr val="window" lastClr="FFFFFF">
                <a:lumMod val="85000"/>
              </a:sysClr>
            </a:contourClr>
          </a:sp3d>
        </p:spPr>
        <p:txBody>
          <a:bodyPr rtlCol="0" anchor="ctr">
            <a:sp3d>
              <a:bevelT w="1270"/>
              <a:contourClr>
                <a:srgbClr val="386AA2"/>
              </a:contourClr>
            </a:sp3d>
          </a:bodyPr>
          <a:lstStyle/>
          <a:p>
            <a:pPr algn="ctr">
              <a:lnSpc>
                <a:spcPts val="2000"/>
              </a:lnSpc>
              <a:buClr>
                <a:prstClr val="black">
                  <a:lumMod val="85000"/>
                  <a:lumOff val="15000"/>
                </a:prstClr>
              </a:buClr>
              <a:buSzPct val="65000"/>
            </a:pPr>
            <a:r>
              <a:rPr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PPS</a:t>
            </a:r>
            <a:endParaRPr lang="en-US" altLang="ko-KR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250824" y="3455128"/>
            <a:ext cx="1892284" cy="2117012"/>
          </a:xfrm>
          <a:prstGeom prst="roundRect">
            <a:avLst>
              <a:gd name="adj" fmla="val 6636"/>
            </a:avLst>
          </a:prstGeom>
          <a:gradFill>
            <a:gsLst>
              <a:gs pos="0">
                <a:srgbClr val="71B44C"/>
              </a:gs>
              <a:gs pos="88000">
                <a:srgbClr val="508321"/>
              </a:gs>
              <a:gs pos="100000">
                <a:srgbClr val="8EBE5E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1270"/>
              <a:contourClr>
                <a:srgbClr val="336228"/>
              </a:contourClr>
            </a:sp3d>
          </a:bodyPr>
          <a:lstStyle/>
          <a:p>
            <a:pPr algn="ctr">
              <a:buClr>
                <a:prstClr val="black">
                  <a:lumMod val="85000"/>
                  <a:lumOff val="15000"/>
                </a:prstClr>
              </a:buClr>
              <a:buSzPct val="80000"/>
            </a:pPr>
            <a:r>
              <a:rPr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PPS</a:t>
            </a:r>
          </a:p>
          <a:p>
            <a:pPr algn="ctr">
              <a:buClr>
                <a:prstClr val="black">
                  <a:lumMod val="85000"/>
                  <a:lumOff val="15000"/>
                </a:prstClr>
              </a:buClr>
              <a:buSzPct val="80000"/>
            </a:pPr>
            <a:r>
              <a:rPr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Procurement Coverage</a:t>
            </a:r>
            <a:endParaRPr lang="en-US" altLang="ko-KR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6843738"/>
              </p:ext>
            </p:extLst>
          </p:nvPr>
        </p:nvGraphicFramePr>
        <p:xfrm>
          <a:off x="2526048" y="4023146"/>
          <a:ext cx="42605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208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spc="-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</a:t>
                      </a:r>
                      <a:r>
                        <a:rPr lang="en-US" altLang="ko-KR" sz="1600" b="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govt. </a:t>
                      </a:r>
                      <a:endParaRPr lang="en-US" altLang="ko-KR" sz="1600" b="0" spc="-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1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Mandatory</a:t>
                      </a:r>
                      <a:endParaRPr lang="en-US" altLang="ko-KR" sz="1600" b="1" spc="-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spc="-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Local govt.</a:t>
                      </a:r>
                      <a:r>
                        <a:rPr lang="en-US" altLang="ko-KR" sz="1600" b="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 public enterprises</a:t>
                      </a:r>
                      <a:endParaRPr lang="en-US" altLang="ko-KR" sz="1600" b="0" spc="-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1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Optional</a:t>
                      </a:r>
                      <a:endParaRPr lang="en-US" altLang="ko-KR" sz="1600" b="1" spc="-1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8596" y="850885"/>
            <a:ext cx="4972056" cy="5064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7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Public Procurement Service (PPS)</a:t>
            </a:r>
            <a:endParaRPr lang="en-US" altLang="ko-KR" sz="27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그림 1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021920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그림 19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6221" y="1783919"/>
            <a:ext cx="10750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9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0530" y="2231370"/>
            <a:ext cx="10750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9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6221" y="2689026"/>
            <a:ext cx="10750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6221" y="3705189"/>
            <a:ext cx="10750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 descr="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6221" y="4943946"/>
            <a:ext cx="10750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087844" y="5007130"/>
            <a:ext cx="929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i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PPS </a:t>
            </a:r>
            <a:r>
              <a:rPr lang="en-US" altLang="ko-KR" sz="20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altLang="ko-KR" sz="2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33.5%)</a:t>
            </a:r>
            <a:endParaRPr lang="en-US" altLang="ko-KR" sz="2000" b="1" i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245234" y="5332723"/>
            <a:ext cx="631599" cy="10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884302" y="5332723"/>
            <a:ext cx="225571" cy="1450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8" descr="C:\Documents and Settings\jy\바탕 화면\png\무제-2 사본.png"/>
          <p:cNvPicPr>
            <a:picLocks noChangeAspect="1" noChangeArrowheads="1"/>
          </p:cNvPicPr>
          <p:nvPr/>
        </p:nvPicPr>
        <p:blipFill>
          <a:blip r:embed="rId5"/>
          <a:srcRect l="49213" t="41998" r="7475" b="8652"/>
          <a:stretch>
            <a:fillRect/>
          </a:stretch>
        </p:blipFill>
        <p:spPr bwMode="auto">
          <a:xfrm>
            <a:off x="6780211" y="4529598"/>
            <a:ext cx="2649573" cy="22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130386" y="5773183"/>
            <a:ext cx="1928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smtClean="0">
                <a:latin typeface="Arial" pitchFamily="34" charset="0"/>
                <a:cs typeface="Arial" pitchFamily="34" charset="0"/>
              </a:rPr>
              <a:t>Korea’s PP </a:t>
            </a:r>
          </a:p>
          <a:p>
            <a:pPr algn="ctr"/>
            <a:r>
              <a:rPr lang="en-US" altLang="ko-KR" sz="1600" b="1" i="1" dirty="0" smtClean="0">
                <a:latin typeface="Arial" pitchFamily="34" charset="0"/>
                <a:cs typeface="Arial" pitchFamily="34" charset="0"/>
              </a:rPr>
              <a:t>Total $113 </a:t>
            </a:r>
            <a:r>
              <a:rPr lang="en-US" altLang="ko-KR" sz="1600" b="1" i="1" dirty="0">
                <a:latin typeface="Arial" pitchFamily="34" charset="0"/>
                <a:cs typeface="Arial" pitchFamily="34" charset="0"/>
              </a:rPr>
              <a:t>billion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357422" y="4857760"/>
            <a:ext cx="33999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SzPct val="100000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PPS’s total procurement in 2013 was </a:t>
            </a:r>
            <a:r>
              <a:rPr lang="en-US" altLang="ko-KR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USD 37.9 billion</a:t>
            </a:r>
          </a:p>
          <a:p>
            <a:pPr marL="203200" indent="-203200">
              <a:spcBef>
                <a:spcPts val="1500"/>
              </a:spcBef>
              <a:buSzPct val="100000"/>
              <a:defRPr/>
            </a:pPr>
            <a:endParaRPr lang="en-US" altLang="ko-KR" sz="1700" dirty="0">
              <a:latin typeface="Arial" pitchFamily="34" charset="0"/>
              <a:cs typeface="Arial" pitchFamily="34" charset="0"/>
            </a:endParaRPr>
          </a:p>
          <a:p>
            <a:pPr marL="203200" indent="-203200">
              <a:spcBef>
                <a:spcPts val="1500"/>
              </a:spcBef>
              <a:buSzPct val="100000"/>
              <a:defRPr/>
            </a:pPr>
            <a:endParaRPr lang="en-US" altLang="ko-KR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495680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Public Procurement Service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7950" y="2500306"/>
            <a:ext cx="8912225" cy="4357694"/>
          </a:xfrm>
          <a:prstGeom prst="roundRect">
            <a:avLst>
              <a:gd name="adj" fmla="val 3505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18" name="그룹 106"/>
          <p:cNvGrpSpPr>
            <a:grpSpLocks/>
          </p:cNvGrpSpPr>
          <p:nvPr/>
        </p:nvGrpSpPr>
        <p:grpSpPr bwMode="auto">
          <a:xfrm>
            <a:off x="1214438" y="3049610"/>
            <a:ext cx="3665537" cy="3665538"/>
            <a:chOff x="2668286" y="1637429"/>
            <a:chExt cx="3807428" cy="3807428"/>
          </a:xfrm>
        </p:grpSpPr>
        <p:sp>
          <p:nvSpPr>
            <p:cNvPr id="19" name="도넛 18"/>
            <p:cNvSpPr/>
            <p:nvPr/>
          </p:nvSpPr>
          <p:spPr>
            <a:xfrm>
              <a:off x="2668286" y="1637429"/>
              <a:ext cx="3807428" cy="3807428"/>
            </a:xfrm>
            <a:prstGeom prst="donut">
              <a:avLst>
                <a:gd name="adj" fmla="val 8787"/>
              </a:avLst>
            </a:prstGeom>
            <a:solidFill>
              <a:srgbClr val="FFFFFF">
                <a:alpha val="40000"/>
              </a:srgbClr>
            </a:solidFill>
            <a:ln w="19050">
              <a:solidFill>
                <a:srgbClr val="0099CC">
                  <a:alpha val="30196"/>
                </a:srgbClr>
              </a:solidFill>
            </a:ln>
            <a:effectLst>
              <a:glow rad="139700">
                <a:srgbClr val="A9CBF5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도넛 22"/>
            <p:cNvSpPr/>
            <p:nvPr/>
          </p:nvSpPr>
          <p:spPr>
            <a:xfrm>
              <a:off x="2773393" y="1742536"/>
              <a:ext cx="3597214" cy="3597214"/>
            </a:xfrm>
            <a:prstGeom prst="donut">
              <a:avLst>
                <a:gd name="adj" fmla="val 3896"/>
              </a:avLst>
            </a:prstGeom>
            <a:solidFill>
              <a:srgbClr val="FFFFFF">
                <a:alpha val="40000"/>
              </a:srgbClr>
            </a:solidFill>
            <a:ln w="19050">
              <a:noFill/>
            </a:ln>
            <a:effectLst>
              <a:glow rad="139700">
                <a:srgbClr val="A9CBF5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그룹 95"/>
          <p:cNvGrpSpPr>
            <a:grpSpLocks/>
          </p:cNvGrpSpPr>
          <p:nvPr/>
        </p:nvGrpSpPr>
        <p:grpSpPr bwMode="auto">
          <a:xfrm>
            <a:off x="635000" y="4371967"/>
            <a:ext cx="1922463" cy="2286000"/>
            <a:chOff x="377245" y="2094752"/>
            <a:chExt cx="1422000" cy="1691438"/>
          </a:xfrm>
        </p:grpSpPr>
        <p:grpSp>
          <p:nvGrpSpPr>
            <p:cNvPr id="25" name="그룹 94"/>
            <p:cNvGrpSpPr>
              <a:grpSpLocks/>
            </p:cNvGrpSpPr>
            <p:nvPr/>
          </p:nvGrpSpPr>
          <p:grpSpPr bwMode="auto">
            <a:xfrm>
              <a:off x="377245" y="2094752"/>
              <a:ext cx="1422000" cy="1422000"/>
              <a:chOff x="377245" y="2094752"/>
              <a:chExt cx="1422000" cy="1422000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377245" y="2094752"/>
                <a:ext cx="1422000" cy="1422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515805" y="2108847"/>
                <a:ext cx="1144880" cy="114524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702509" y="2138212"/>
                <a:ext cx="771473" cy="77054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555445" y="2732931"/>
                <a:ext cx="1065600" cy="770400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tx2">
                      <a:lumMod val="50000"/>
                      <a:alpha val="51000"/>
                    </a:schemeClr>
                  </a:gs>
                  <a:gs pos="70000">
                    <a:schemeClr val="tx2">
                      <a:lumMod val="50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426563" y="3538347"/>
              <a:ext cx="1325713" cy="2478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2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1" name="그룹 96"/>
          <p:cNvGrpSpPr>
            <a:grpSpLocks/>
          </p:cNvGrpSpPr>
          <p:nvPr/>
        </p:nvGrpSpPr>
        <p:grpSpPr bwMode="auto">
          <a:xfrm>
            <a:off x="2063750" y="2776560"/>
            <a:ext cx="1922463" cy="2286000"/>
            <a:chOff x="1928794" y="3594950"/>
            <a:chExt cx="1422000" cy="1691438"/>
          </a:xfrm>
        </p:grpSpPr>
        <p:sp>
          <p:nvSpPr>
            <p:cNvPr id="32" name="타원 31"/>
            <p:cNvSpPr/>
            <p:nvPr/>
          </p:nvSpPr>
          <p:spPr>
            <a:xfrm>
              <a:off x="1928794" y="3594950"/>
              <a:ext cx="1422000" cy="1422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2067354" y="3609045"/>
              <a:ext cx="1144880" cy="1145245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2254058" y="3637236"/>
              <a:ext cx="771473" cy="770544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2106994" y="4233129"/>
              <a:ext cx="1065600" cy="770400"/>
            </a:xfrm>
            <a:prstGeom prst="ellipse">
              <a:avLst/>
            </a:prstGeom>
            <a:gradFill flip="none" rotWithShape="1">
              <a:gsLst>
                <a:gs pos="12000">
                  <a:schemeClr val="tx2">
                    <a:lumMod val="50000"/>
                    <a:alpha val="51000"/>
                  </a:schemeClr>
                </a:gs>
                <a:gs pos="70000">
                  <a:schemeClr val="tx2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1976938" y="5038546"/>
              <a:ext cx="1325712" cy="24784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2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37" name="덧셈 기호 36"/>
          <p:cNvSpPr/>
          <p:nvPr/>
        </p:nvSpPr>
        <p:spPr>
          <a:xfrm>
            <a:off x="5645150" y="4414860"/>
            <a:ext cx="914400" cy="1122363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38" name="그룹 98"/>
          <p:cNvGrpSpPr>
            <a:grpSpLocks/>
          </p:cNvGrpSpPr>
          <p:nvPr/>
        </p:nvGrpSpPr>
        <p:grpSpPr bwMode="auto">
          <a:xfrm>
            <a:off x="6773863" y="3990998"/>
            <a:ext cx="1922462" cy="2286000"/>
            <a:chOff x="7150528" y="4572008"/>
            <a:chExt cx="1422000" cy="1691438"/>
          </a:xfrm>
        </p:grpSpPr>
        <p:sp>
          <p:nvSpPr>
            <p:cNvPr id="39" name="타원 38"/>
            <p:cNvSpPr/>
            <p:nvPr/>
          </p:nvSpPr>
          <p:spPr>
            <a:xfrm>
              <a:off x="7150528" y="4572008"/>
              <a:ext cx="1422000" cy="142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7289088" y="4586103"/>
              <a:ext cx="1144880" cy="1145244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7475791" y="4614294"/>
              <a:ext cx="771474" cy="770544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7328728" y="5221073"/>
              <a:ext cx="1065600" cy="770400"/>
            </a:xfrm>
            <a:prstGeom prst="ellipse">
              <a:avLst/>
            </a:prstGeom>
            <a:gradFill flip="none" rotWithShape="1">
              <a:gsLst>
                <a:gs pos="12000">
                  <a:schemeClr val="tx2">
                    <a:lumMod val="50000"/>
                    <a:alpha val="51000"/>
                  </a:schemeClr>
                </a:gs>
                <a:gs pos="70000">
                  <a:schemeClr val="tx2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7198671" y="6015603"/>
              <a:ext cx="1325713" cy="2478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2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44" name="그룹 97"/>
          <p:cNvGrpSpPr>
            <a:grpSpLocks/>
          </p:cNvGrpSpPr>
          <p:nvPr/>
        </p:nvGrpSpPr>
        <p:grpSpPr bwMode="auto">
          <a:xfrm>
            <a:off x="3563938" y="4371967"/>
            <a:ext cx="1922462" cy="2286000"/>
            <a:chOff x="7000892" y="2428868"/>
            <a:chExt cx="1422000" cy="1691438"/>
          </a:xfrm>
        </p:grpSpPr>
        <p:sp>
          <p:nvSpPr>
            <p:cNvPr id="45" name="타원 44"/>
            <p:cNvSpPr/>
            <p:nvPr/>
          </p:nvSpPr>
          <p:spPr>
            <a:xfrm>
              <a:off x="7000892" y="2428868"/>
              <a:ext cx="1422000" cy="142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7139452" y="2442963"/>
              <a:ext cx="1144880" cy="1145244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7326155" y="2471154"/>
              <a:ext cx="771474" cy="770544"/>
            </a:xfrm>
            <a:prstGeom prst="ellips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7179092" y="3056161"/>
              <a:ext cx="1065600" cy="770400"/>
            </a:xfrm>
            <a:prstGeom prst="ellipse">
              <a:avLst/>
            </a:prstGeom>
            <a:gradFill flip="none" rotWithShape="1">
              <a:gsLst>
                <a:gs pos="12000">
                  <a:schemeClr val="tx2">
                    <a:lumMod val="50000"/>
                    <a:alpha val="51000"/>
                  </a:schemeClr>
                </a:gs>
                <a:gs pos="70000">
                  <a:schemeClr val="tx2">
                    <a:lumMod val="5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7049035" y="3872463"/>
              <a:ext cx="1325713" cy="2478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2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2013614" y="3277363"/>
            <a:ext cx="2031326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matte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Procurement</a:t>
            </a:r>
            <a:endParaRPr kumimoji="0" lang="en-US" altLang="ko-KR" sz="2600" b="1" spc="-1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Contracting</a:t>
            </a:r>
            <a:endParaRPr kumimoji="0" lang="en-US" altLang="ko-KR" sz="2400" b="1" spc="-1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643306" y="5072074"/>
            <a:ext cx="1699504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Stock</a:t>
            </a:r>
            <a:r>
              <a:rPr kumimoji="0" lang="en-US" altLang="ko-KR" sz="2400" b="1" spc="-1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piling</a:t>
            </a:r>
            <a:endParaRPr kumimoji="0" lang="en-US" altLang="ko-KR" sz="2600" b="1" spc="-15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71472" y="4857760"/>
            <a:ext cx="2010487" cy="8925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Operation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KONEPS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729654" y="4330445"/>
            <a:ext cx="1992853" cy="12926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 prstMaterial="matte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Mgmt. </a:t>
            </a:r>
            <a:r>
              <a:rPr kumimoji="0" lang="en-US" altLang="ko-KR" sz="2600" b="1" spc="-1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of </a:t>
            </a:r>
            <a:endParaRPr lang="en-US" altLang="ko-KR" sz="2600" b="1" spc="-1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Govt.-owned</a:t>
            </a:r>
            <a:endParaRPr kumimoji="0" lang="en-US" altLang="ko-KR" sz="2600" b="1" spc="-1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b="1" spc="-1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Properties</a:t>
            </a:r>
            <a:endParaRPr kumimoji="0" lang="en-US" altLang="ko-KR" sz="2400" b="1" spc="-1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28596" y="850885"/>
            <a:ext cx="4972056" cy="5064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7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PPS’s Roles </a:t>
            </a:r>
            <a:endParaRPr lang="en-US" altLang="ko-KR" sz="27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3" name="그림 62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021920"/>
            <a:ext cx="187452" cy="18745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 Box 4"/>
          <p:cNvSpPr txBox="1">
            <a:spLocks noChangeArrowheads="1"/>
          </p:cNvSpPr>
          <p:nvPr/>
        </p:nvSpPr>
        <p:spPr bwMode="gray">
          <a:xfrm>
            <a:off x="596800" y="1343916"/>
            <a:ext cx="8118604" cy="997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just" defTabSz="957263" latinLnBrk="0">
              <a:lnSpc>
                <a:spcPct val="120000"/>
              </a:lnSpc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 addition to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procurement contracting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PPS also operates the government-wide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e-Procurement system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(KONEPS),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stockpiles mineral commodities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and oversees the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management of government properties</a:t>
            </a:r>
            <a:endParaRPr lang="en-US" altLang="ko-K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그림 6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86" y="1431475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00037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Fostering SMEs </a:t>
            </a:r>
          </a:p>
          <a:p>
            <a:r>
              <a:rPr lang="en-US" altLang="ko-KR" sz="3200" b="1" spc="-150" dirty="0" smtClean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rPr>
              <a:t>in Public Procurement Market</a:t>
            </a:r>
            <a:endParaRPr lang="ko-KR" altLang="en-US" sz="3200" b="1" spc="-150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25" y="2996390"/>
            <a:ext cx="69442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5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II</a:t>
            </a:r>
            <a:endParaRPr lang="ko-KR" altLang="en-US" sz="54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rgbClr val="FFEF25"/>
                  </a:gs>
                  <a:gs pos="100000">
                    <a:srgbClr val="EA8B00"/>
                  </a:gs>
                </a:gsLst>
                <a:lin ang="5400000" scaled="0"/>
              </a:gra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직사각형 116"/>
          <p:cNvSpPr/>
          <p:nvPr/>
        </p:nvSpPr>
        <p:spPr bwMode="auto">
          <a:xfrm>
            <a:off x="5535302" y="2403508"/>
            <a:ext cx="3344400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16" name="직사각형 115"/>
          <p:cNvSpPr/>
          <p:nvPr/>
        </p:nvSpPr>
        <p:spPr bwMode="auto">
          <a:xfrm>
            <a:off x="5535302" y="2055056"/>
            <a:ext cx="3344400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0" y="2928934"/>
            <a:ext cx="9144000" cy="3929090"/>
          </a:xfrm>
          <a:prstGeom prst="rect">
            <a:avLst/>
          </a:prstGeom>
          <a:solidFill>
            <a:srgbClr val="E2E2E2"/>
          </a:solidFill>
          <a:ln w="9525" algn="ctr">
            <a:noFill/>
            <a:miter lim="800000"/>
            <a:headEnd/>
            <a:tailEnd/>
          </a:ln>
          <a:effectLst>
            <a:outerShdw dist="38100" dir="16200000" algn="ctr" rotWithShape="0">
              <a:srgbClr val="96A9C0"/>
            </a:outerShdw>
          </a:effectLst>
        </p:spPr>
        <p:txBody>
          <a:bodyPr wrap="none"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2699778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SMEs in Korea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139" name="AutoShape 15"/>
          <p:cNvSpPr>
            <a:spLocks noChangeArrowheads="1"/>
          </p:cNvSpPr>
          <p:nvPr/>
        </p:nvSpPr>
        <p:spPr bwMode="auto">
          <a:xfrm>
            <a:off x="287984" y="3360408"/>
            <a:ext cx="2714644" cy="642942"/>
          </a:xfrm>
          <a:prstGeom prst="roundRect">
            <a:avLst>
              <a:gd name="adj" fmla="val 11856"/>
            </a:avLst>
          </a:prstGeom>
          <a:solidFill>
            <a:srgbClr val="AEBCCE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aseline="-25000">
              <a:solidFill>
                <a:srgbClr val="A50021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  <p:sp>
        <p:nvSpPr>
          <p:cNvPr id="141" name="AutoShape 15"/>
          <p:cNvSpPr>
            <a:spLocks noChangeArrowheads="1"/>
          </p:cNvSpPr>
          <p:nvPr/>
        </p:nvSpPr>
        <p:spPr bwMode="auto">
          <a:xfrm>
            <a:off x="3173400" y="3360408"/>
            <a:ext cx="2714644" cy="642942"/>
          </a:xfrm>
          <a:prstGeom prst="roundRect">
            <a:avLst>
              <a:gd name="adj" fmla="val 11856"/>
            </a:avLst>
          </a:prstGeom>
          <a:solidFill>
            <a:srgbClr val="AEBCCE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aseline="-25000">
              <a:solidFill>
                <a:srgbClr val="A50021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6059948" y="3360408"/>
            <a:ext cx="2714644" cy="642942"/>
          </a:xfrm>
          <a:prstGeom prst="roundRect">
            <a:avLst>
              <a:gd name="adj" fmla="val 11856"/>
            </a:avLst>
          </a:prstGeom>
          <a:solidFill>
            <a:srgbClr val="AEBCCE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aseline="-25000">
              <a:solidFill>
                <a:srgbClr val="A50021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6165426" y="3407817"/>
            <a:ext cx="25209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ko-KR" sz="14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C0066"/>
                </a:solidFill>
                <a:latin typeface="Tahoma" pitchFamily="34" charset="0"/>
                <a:ea typeface="아리따B"/>
                <a:cs typeface="Tahoma" pitchFamily="34" charset="0"/>
              </a:rPr>
              <a:t>47.7%</a:t>
            </a:r>
            <a:r>
              <a:rPr kumimoji="0"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of </a:t>
            </a:r>
            <a:r>
              <a:rPr kumimoji="0"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value-added</a:t>
            </a:r>
            <a:r>
              <a:rPr kumimoji="0"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generated by </a:t>
            </a:r>
            <a:r>
              <a:rPr kumimoji="0"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SMEs</a:t>
            </a:r>
          </a:p>
        </p:txBody>
      </p:sp>
      <p:sp>
        <p:nvSpPr>
          <p:cNvPr id="144" name="Rectangle 14"/>
          <p:cNvSpPr>
            <a:spLocks noChangeArrowheads="1"/>
          </p:cNvSpPr>
          <p:nvPr/>
        </p:nvSpPr>
        <p:spPr bwMode="auto">
          <a:xfrm>
            <a:off x="372804" y="3440922"/>
            <a:ext cx="25209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ko-KR" sz="14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C0066"/>
                </a:solidFill>
                <a:latin typeface="Tahoma" pitchFamily="34" charset="0"/>
                <a:ea typeface="아리따B"/>
                <a:cs typeface="Tahoma" pitchFamily="34" charset="0"/>
              </a:rPr>
              <a:t>99.9%</a:t>
            </a:r>
            <a:r>
              <a:rPr kumimoji="0"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of </a:t>
            </a:r>
            <a:r>
              <a:rPr kumimoji="0"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businesses </a:t>
            </a:r>
            <a:r>
              <a:rPr kumimoji="0" lang="en-US" altLang="ko-KR" sz="16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are </a:t>
            </a:r>
            <a:r>
              <a:rPr kumimoji="0" lang="en-US" altLang="ko-KR" sz="1600" b="1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SMEs</a:t>
            </a:r>
            <a:endParaRPr kumimoji="0" lang="en-US" altLang="ko-KR" sz="1600" b="1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5" name="Rectangle 14"/>
          <p:cNvSpPr>
            <a:spLocks noChangeArrowheads="1"/>
          </p:cNvSpPr>
          <p:nvPr/>
        </p:nvSpPr>
        <p:spPr bwMode="auto">
          <a:xfrm>
            <a:off x="3265496" y="3427540"/>
            <a:ext cx="25209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ko-KR" sz="14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C0066"/>
                </a:solidFill>
                <a:latin typeface="Tahoma" pitchFamily="34" charset="0"/>
                <a:ea typeface="아리따B"/>
                <a:cs typeface="Tahoma" pitchFamily="34" charset="0"/>
              </a:rPr>
              <a:t>86.8</a:t>
            </a:r>
            <a:r>
              <a:rPr lang="en-US" altLang="ko-KR" sz="1600" b="1" dirty="0">
                <a:solidFill>
                  <a:srgbClr val="CC0066"/>
                </a:solidFill>
                <a:latin typeface="Tahoma" pitchFamily="34" charset="0"/>
                <a:ea typeface="아리따B"/>
                <a:cs typeface="Tahoma" pitchFamily="34" charset="0"/>
              </a:rPr>
              <a:t>%</a:t>
            </a:r>
            <a:r>
              <a:rPr kumimoji="0"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 of </a:t>
            </a:r>
            <a:r>
              <a:rPr kumimoji="0"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employees </a:t>
            </a:r>
            <a:r>
              <a:rPr kumimoji="0" lang="en-US" altLang="ko-KR" sz="1600" dirty="0">
                <a:latin typeface="Arial" pitchFamily="34" charset="0"/>
                <a:ea typeface="HY견고딕" pitchFamily="18" charset="-127"/>
                <a:cs typeface="Arial" pitchFamily="34" charset="0"/>
              </a:rPr>
              <a:t>work for </a:t>
            </a:r>
            <a:r>
              <a:rPr kumimoji="0" lang="en-US" altLang="ko-KR" sz="1600" b="1" dirty="0">
                <a:latin typeface="Arial" pitchFamily="34" charset="0"/>
                <a:ea typeface="HY견고딕" pitchFamily="18" charset="-127"/>
                <a:cs typeface="Arial" pitchFamily="34" charset="0"/>
              </a:rPr>
              <a:t>SMEs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487784" y="4001636"/>
            <a:ext cx="8084744" cy="2714644"/>
            <a:chOff x="416346" y="3714752"/>
            <a:chExt cx="8248240" cy="2786082"/>
          </a:xfrm>
        </p:grpSpPr>
        <p:sp>
          <p:nvSpPr>
            <p:cNvPr id="123" name="타원 122"/>
            <p:cNvSpPr/>
            <p:nvPr/>
          </p:nvSpPr>
          <p:spPr bwMode="auto">
            <a:xfrm>
              <a:off x="3345304" y="4157894"/>
              <a:ext cx="2399864" cy="2313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grpSp>
          <p:nvGrpSpPr>
            <p:cNvPr id="124" name="그룹 123"/>
            <p:cNvGrpSpPr/>
            <p:nvPr/>
          </p:nvGrpSpPr>
          <p:grpSpPr>
            <a:xfrm>
              <a:off x="3413540" y="4214818"/>
              <a:ext cx="2286016" cy="2214578"/>
              <a:chOff x="571472" y="2571744"/>
              <a:chExt cx="2286016" cy="2214578"/>
            </a:xfrm>
          </p:grpSpPr>
          <p:sp>
            <p:nvSpPr>
              <p:cNvPr id="125" name="타원 124"/>
              <p:cNvSpPr/>
              <p:nvPr/>
            </p:nvSpPr>
            <p:spPr bwMode="auto">
              <a:xfrm>
                <a:off x="585986" y="2571744"/>
                <a:ext cx="2256988" cy="2214578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  <p:sp>
            <p:nvSpPr>
              <p:cNvPr id="126" name="원형 125"/>
              <p:cNvSpPr/>
              <p:nvPr/>
            </p:nvSpPr>
            <p:spPr bwMode="auto">
              <a:xfrm>
                <a:off x="571472" y="2571744"/>
                <a:ext cx="2286016" cy="2214578"/>
              </a:xfrm>
              <a:prstGeom prst="pie">
                <a:avLst>
                  <a:gd name="adj1" fmla="val 17558668"/>
                  <a:gd name="adj2" fmla="val 16189868"/>
                </a:avLst>
              </a:prstGeom>
              <a:solidFill>
                <a:srgbClr val="00206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타원 126"/>
              <p:cNvSpPr/>
              <p:nvPr/>
            </p:nvSpPr>
            <p:spPr bwMode="auto">
              <a:xfrm>
                <a:off x="1285852" y="3214686"/>
                <a:ext cx="857256" cy="8572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</p:grpSp>
        <p:sp>
          <p:nvSpPr>
            <p:cNvPr id="128" name="타원 127"/>
            <p:cNvSpPr/>
            <p:nvPr/>
          </p:nvSpPr>
          <p:spPr bwMode="auto">
            <a:xfrm>
              <a:off x="6202824" y="4115484"/>
              <a:ext cx="2399864" cy="2313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grpSp>
          <p:nvGrpSpPr>
            <p:cNvPr id="129" name="그룹 128"/>
            <p:cNvGrpSpPr/>
            <p:nvPr/>
          </p:nvGrpSpPr>
          <p:grpSpPr>
            <a:xfrm>
              <a:off x="6271060" y="4172408"/>
              <a:ext cx="2286016" cy="2214578"/>
              <a:chOff x="571472" y="2571744"/>
              <a:chExt cx="2286016" cy="2214578"/>
            </a:xfrm>
          </p:grpSpPr>
          <p:sp>
            <p:nvSpPr>
              <p:cNvPr id="130" name="타원 129"/>
              <p:cNvSpPr/>
              <p:nvPr/>
            </p:nvSpPr>
            <p:spPr bwMode="auto">
              <a:xfrm>
                <a:off x="585986" y="2571744"/>
                <a:ext cx="2256988" cy="2214578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  <p:sp>
            <p:nvSpPr>
              <p:cNvPr id="131" name="원형 130"/>
              <p:cNvSpPr/>
              <p:nvPr/>
            </p:nvSpPr>
            <p:spPr bwMode="auto">
              <a:xfrm>
                <a:off x="571472" y="2571744"/>
                <a:ext cx="2286016" cy="2214578"/>
              </a:xfrm>
              <a:prstGeom prst="pie">
                <a:avLst>
                  <a:gd name="adj1" fmla="val 16257991"/>
                  <a:gd name="adj2" fmla="val 5012583"/>
                </a:avLst>
              </a:prstGeom>
              <a:solidFill>
                <a:srgbClr val="00206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타원 131"/>
              <p:cNvSpPr/>
              <p:nvPr/>
            </p:nvSpPr>
            <p:spPr bwMode="auto">
              <a:xfrm>
                <a:off x="1285852" y="3214686"/>
                <a:ext cx="857256" cy="8572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</p:grpSp>
        <p:sp>
          <p:nvSpPr>
            <p:cNvPr id="133" name="타원 132"/>
            <p:cNvSpPr/>
            <p:nvPr/>
          </p:nvSpPr>
          <p:spPr bwMode="auto">
            <a:xfrm>
              <a:off x="416346" y="4186922"/>
              <a:ext cx="2399864" cy="2313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dirty="0"/>
            </a:p>
          </p:txBody>
        </p:sp>
        <p:grpSp>
          <p:nvGrpSpPr>
            <p:cNvPr id="134" name="그룹 133"/>
            <p:cNvGrpSpPr/>
            <p:nvPr/>
          </p:nvGrpSpPr>
          <p:grpSpPr>
            <a:xfrm>
              <a:off x="484582" y="4243846"/>
              <a:ext cx="2286016" cy="2214578"/>
              <a:chOff x="571472" y="2571744"/>
              <a:chExt cx="2286016" cy="2214578"/>
            </a:xfrm>
          </p:grpSpPr>
          <p:sp>
            <p:nvSpPr>
              <p:cNvPr id="135" name="타원 134"/>
              <p:cNvSpPr/>
              <p:nvPr/>
            </p:nvSpPr>
            <p:spPr bwMode="auto">
              <a:xfrm>
                <a:off x="585986" y="2571744"/>
                <a:ext cx="2256988" cy="2214578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  <p:sp>
            <p:nvSpPr>
              <p:cNvPr id="136" name="원형 135"/>
              <p:cNvSpPr/>
              <p:nvPr/>
            </p:nvSpPr>
            <p:spPr bwMode="auto">
              <a:xfrm>
                <a:off x="571472" y="2571744"/>
                <a:ext cx="2286016" cy="2214578"/>
              </a:xfrm>
              <a:prstGeom prst="pie">
                <a:avLst>
                  <a:gd name="adj1" fmla="val 16439733"/>
                  <a:gd name="adj2" fmla="val 16200000"/>
                </a:avLst>
              </a:prstGeom>
              <a:solidFill>
                <a:srgbClr val="002060"/>
              </a:solidFill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타원 136"/>
              <p:cNvSpPr/>
              <p:nvPr/>
            </p:nvSpPr>
            <p:spPr bwMode="auto">
              <a:xfrm>
                <a:off x="1285852" y="3214686"/>
                <a:ext cx="857256" cy="8572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dirty="0"/>
              </a:p>
            </p:txBody>
          </p:sp>
        </p:grpSp>
        <p:sp>
          <p:nvSpPr>
            <p:cNvPr id="146" name="Rectangle 14"/>
            <p:cNvSpPr>
              <a:spLocks noChangeArrowheads="1"/>
            </p:cNvSpPr>
            <p:nvPr/>
          </p:nvSpPr>
          <p:spPr bwMode="auto">
            <a:xfrm>
              <a:off x="871738" y="5815482"/>
              <a:ext cx="152081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700" b="1" dirty="0" smtClean="0">
                  <a:solidFill>
                    <a:schemeClr val="bg1"/>
                  </a:solidFill>
                  <a:effectLst>
                    <a:outerShdw blurRad="38100" dist="101600" dir="2700000" algn="tl">
                      <a:srgbClr val="00000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3.3 million SMEs</a:t>
              </a:r>
              <a:endParaRPr kumimoji="0" lang="en-US" altLang="ko-KR" sz="1700" b="1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47" name="Rectangle 14"/>
            <p:cNvSpPr>
              <a:spLocks noChangeArrowheads="1"/>
            </p:cNvSpPr>
            <p:nvPr/>
          </p:nvSpPr>
          <p:spPr bwMode="auto">
            <a:xfrm>
              <a:off x="3643306" y="5758558"/>
              <a:ext cx="185738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700" b="1" dirty="0" smtClean="0">
                  <a:solidFill>
                    <a:schemeClr val="bg1"/>
                  </a:solidFill>
                  <a:effectLst>
                    <a:outerShdw blurRad="38100" dist="101600" dir="2700000" algn="tl">
                      <a:srgbClr val="00000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13 million SME employees</a:t>
              </a:r>
              <a:endParaRPr kumimoji="0" lang="en-US" altLang="ko-KR" sz="1700" b="1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48" name="Rectangle 14"/>
            <p:cNvSpPr>
              <a:spLocks noChangeArrowheads="1"/>
            </p:cNvSpPr>
            <p:nvPr/>
          </p:nvSpPr>
          <p:spPr bwMode="auto">
            <a:xfrm>
              <a:off x="7500958" y="4714884"/>
              <a:ext cx="1163628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700" b="1" dirty="0" smtClean="0">
                  <a:solidFill>
                    <a:schemeClr val="bg1"/>
                  </a:solidFill>
                  <a:effectLst>
                    <a:outerShdw blurRad="38100" dist="101600" dir="2700000" algn="tl">
                      <a:srgbClr val="00000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SMEs</a:t>
              </a:r>
            </a:p>
          </p:txBody>
        </p:sp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6143636" y="5500702"/>
              <a:ext cx="135732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Large</a:t>
              </a:r>
            </a:p>
            <a:p>
              <a:pPr algn="ctr"/>
              <a:r>
                <a:rPr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Businesses</a:t>
              </a:r>
              <a:endParaRPr kumimoji="0" lang="en-US" altLang="ko-KR" sz="14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cxnSp>
          <p:nvCxnSpPr>
            <p:cNvPr id="163" name="꺾인 연결선 162"/>
            <p:cNvCxnSpPr>
              <a:endCxn id="151" idx="1"/>
            </p:cNvCxnSpPr>
            <p:nvPr/>
          </p:nvCxnSpPr>
          <p:spPr>
            <a:xfrm flipV="1">
              <a:off x="1654378" y="3972606"/>
              <a:ext cx="246520" cy="185742"/>
            </a:xfrm>
            <a:prstGeom prst="bentConnector3">
              <a:avLst>
                <a:gd name="adj1" fmla="val -2989"/>
              </a:avLst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4"/>
            <p:cNvSpPr>
              <a:spLocks noChangeArrowheads="1"/>
            </p:cNvSpPr>
            <p:nvPr/>
          </p:nvSpPr>
          <p:spPr bwMode="auto">
            <a:xfrm>
              <a:off x="1900898" y="3757162"/>
              <a:ext cx="1313779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2,900 large </a:t>
              </a:r>
            </a:p>
            <a:p>
              <a:pPr algn="ctr"/>
              <a:r>
                <a:rPr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businesses</a:t>
              </a:r>
              <a:endParaRPr kumimoji="0" lang="en-US" altLang="ko-KR" sz="14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84" name="Rectangle 14"/>
            <p:cNvSpPr>
              <a:spLocks noChangeArrowheads="1"/>
            </p:cNvSpPr>
            <p:nvPr/>
          </p:nvSpPr>
          <p:spPr bwMode="auto">
            <a:xfrm>
              <a:off x="4846877" y="3714752"/>
              <a:ext cx="1794561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kumimoji="0"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1.8 million large b</a:t>
              </a:r>
              <a:r>
                <a:rPr lang="en-US" altLang="ko-KR" sz="1400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usiness employees</a:t>
              </a:r>
              <a:endParaRPr kumimoji="0" lang="en-US" altLang="ko-KR" sz="1400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cxnSp>
          <p:nvCxnSpPr>
            <p:cNvPr id="189" name="꺾인 연결선 162"/>
            <p:cNvCxnSpPr/>
            <p:nvPr/>
          </p:nvCxnSpPr>
          <p:spPr>
            <a:xfrm rot="5400000" flipH="1" flipV="1">
              <a:off x="4762842" y="3895614"/>
              <a:ext cx="293464" cy="246520"/>
            </a:xfrm>
            <a:prstGeom prst="bentConnector2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schemeClr val="tx2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직사각형 79"/>
          <p:cNvSpPr/>
          <p:nvPr/>
        </p:nvSpPr>
        <p:spPr bwMode="auto">
          <a:xfrm>
            <a:off x="5535556" y="1704966"/>
            <a:ext cx="3344400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83" name="직사각형 82"/>
          <p:cNvSpPr/>
          <p:nvPr/>
        </p:nvSpPr>
        <p:spPr bwMode="auto">
          <a:xfrm>
            <a:off x="2891968" y="1704966"/>
            <a:ext cx="2571736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86" name="직사각형 85"/>
          <p:cNvSpPr/>
          <p:nvPr/>
        </p:nvSpPr>
        <p:spPr bwMode="auto">
          <a:xfrm>
            <a:off x="258632" y="1704966"/>
            <a:ext cx="2571736" cy="304524"/>
          </a:xfrm>
          <a:prstGeom prst="rect">
            <a:avLst/>
          </a:prstGeom>
          <a:solidFill>
            <a:srgbClr val="90D7FA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89" name="직사각형 88"/>
          <p:cNvSpPr/>
          <p:nvPr/>
        </p:nvSpPr>
        <p:spPr bwMode="auto">
          <a:xfrm>
            <a:off x="254128" y="1300722"/>
            <a:ext cx="2571736" cy="357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400" dirty="0"/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338265" y="1300722"/>
            <a:ext cx="239871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Industry</a:t>
            </a:r>
            <a:endParaRPr lang="ko-KR" alt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0"/>
          <p:cNvSpPr>
            <a:spLocks noChangeArrowheads="1"/>
          </p:cNvSpPr>
          <p:nvPr/>
        </p:nvSpPr>
        <p:spPr bwMode="auto">
          <a:xfrm>
            <a:off x="358872" y="1675939"/>
            <a:ext cx="23987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>
                <a:solidFill>
                  <a:srgbClr val="1D4F8E"/>
                </a:solidFill>
                <a:latin typeface="Arial" pitchFamily="34" charset="0"/>
                <a:cs typeface="Arial" pitchFamily="34" charset="0"/>
              </a:rPr>
              <a:t>Manufacturing</a:t>
            </a:r>
            <a:endParaRPr lang="ko-KR" altLang="en-US" sz="1600" b="1" dirty="0">
              <a:solidFill>
                <a:srgbClr val="1D4F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43"/>
          <p:cNvSpPr>
            <a:spLocks noChangeArrowheads="1"/>
          </p:cNvSpPr>
          <p:nvPr/>
        </p:nvSpPr>
        <p:spPr bwMode="auto">
          <a:xfrm>
            <a:off x="2651589" y="1690452"/>
            <a:ext cx="2995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Fewer </a:t>
            </a:r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than 300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5152613" y="1675938"/>
            <a:ext cx="41116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Less than US$ 8 M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47"/>
          <p:cNvSpPr>
            <a:spLocks noChangeArrowheads="1"/>
          </p:cNvSpPr>
          <p:nvPr/>
        </p:nvSpPr>
        <p:spPr bwMode="auto">
          <a:xfrm>
            <a:off x="5152613" y="2062156"/>
            <a:ext cx="41116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Less than US$ 3 M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48"/>
          <p:cNvSpPr>
            <a:spLocks noChangeArrowheads="1"/>
          </p:cNvSpPr>
          <p:nvPr/>
        </p:nvSpPr>
        <p:spPr bwMode="auto">
          <a:xfrm>
            <a:off x="5192272" y="2380448"/>
            <a:ext cx="41116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(Less than US$ 20 M)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직사각형 102"/>
          <p:cNvSpPr/>
          <p:nvPr/>
        </p:nvSpPr>
        <p:spPr bwMode="auto">
          <a:xfrm>
            <a:off x="2878360" y="1300722"/>
            <a:ext cx="2571736" cy="357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400" dirty="0"/>
          </a:p>
        </p:txBody>
      </p:sp>
      <p:sp>
        <p:nvSpPr>
          <p:cNvPr id="104" name="직사각형 103"/>
          <p:cNvSpPr/>
          <p:nvPr/>
        </p:nvSpPr>
        <p:spPr bwMode="auto">
          <a:xfrm>
            <a:off x="5535588" y="1300722"/>
            <a:ext cx="3344400" cy="3571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400" dirty="0"/>
          </a:p>
        </p:txBody>
      </p: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2977694" y="1300722"/>
            <a:ext cx="239871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Employees</a:t>
            </a:r>
            <a:endParaRPr lang="ko-KR" alt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7"/>
          <p:cNvSpPr>
            <a:spLocks noChangeArrowheads="1"/>
          </p:cNvSpPr>
          <p:nvPr/>
        </p:nvSpPr>
        <p:spPr bwMode="auto">
          <a:xfrm>
            <a:off x="5549462" y="1300722"/>
            <a:ext cx="33444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Capital (or Annual Sales)</a:t>
            </a:r>
            <a:endParaRPr lang="ko-KR" alt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258438" y="2049964"/>
            <a:ext cx="2571736" cy="304524"/>
          </a:xfrm>
          <a:prstGeom prst="rect">
            <a:avLst/>
          </a:prstGeom>
          <a:solidFill>
            <a:srgbClr val="90D7FA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08" name="직사각형 107"/>
          <p:cNvSpPr/>
          <p:nvPr/>
        </p:nvSpPr>
        <p:spPr bwMode="auto">
          <a:xfrm>
            <a:off x="258204" y="2404984"/>
            <a:ext cx="2571736" cy="304524"/>
          </a:xfrm>
          <a:prstGeom prst="rect">
            <a:avLst/>
          </a:prstGeom>
          <a:solidFill>
            <a:srgbClr val="90D7FA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358872" y="2033128"/>
            <a:ext cx="23987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 smtClean="0">
                <a:solidFill>
                  <a:srgbClr val="1D4F8E"/>
                </a:solidFill>
                <a:latin typeface="Arial" pitchFamily="34" charset="0"/>
                <a:cs typeface="Arial" pitchFamily="34" charset="0"/>
              </a:rPr>
              <a:t>Construction</a:t>
            </a:r>
            <a:endParaRPr lang="ko-KR" altLang="en-US" sz="1600" b="1" dirty="0">
              <a:solidFill>
                <a:srgbClr val="1D4F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329610" y="2391216"/>
            <a:ext cx="23987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dirty="0" smtClean="0">
                <a:solidFill>
                  <a:srgbClr val="1D4F8E"/>
                </a:solidFill>
                <a:latin typeface="Arial" pitchFamily="34" charset="0"/>
                <a:cs typeface="Arial" pitchFamily="34" charset="0"/>
              </a:rPr>
              <a:t>Wholesale &amp; Retail</a:t>
            </a:r>
            <a:endParaRPr lang="ko-KR" altLang="en-US" sz="1600" b="1" dirty="0">
              <a:solidFill>
                <a:srgbClr val="1D4F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2891508" y="2056188"/>
            <a:ext cx="2571736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13" name="Rectangle 43"/>
          <p:cNvSpPr>
            <a:spLocks noChangeArrowheads="1"/>
          </p:cNvSpPr>
          <p:nvPr/>
        </p:nvSpPr>
        <p:spPr bwMode="auto">
          <a:xfrm>
            <a:off x="2653184" y="2067148"/>
            <a:ext cx="2995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Fewer </a:t>
            </a:r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than 300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2903700" y="2406920"/>
            <a:ext cx="2571736" cy="30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1200" dirty="0"/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2653184" y="2419346"/>
            <a:ext cx="2995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Fewer </a:t>
            </a:r>
            <a:r>
              <a:rPr lang="en-US" altLang="ko-KR" sz="16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altLang="ko-KR" sz="16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ko-KR" altLang="en-US" sz="16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428596" y="755063"/>
            <a:ext cx="8429684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7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Definition of SMEs and Contribution to Economy</a:t>
            </a:r>
            <a:endParaRPr lang="en-US" altLang="ko-KR" sz="27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9" name="그림 118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926098"/>
            <a:ext cx="187452" cy="18745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96576" y="2971344"/>
            <a:ext cx="440398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kumimoji="0" lang="en-US" altLang="ko-K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Why should the government support SMEs? </a:t>
            </a:r>
            <a:endParaRPr kumimoji="0"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Policies to Support SMEs in Public Procurement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850885"/>
            <a:ext cx="4972056" cy="5064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7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Public Procurement Service (PPS)</a:t>
            </a:r>
            <a:endParaRPr lang="en-US" altLang="ko-KR" sz="27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그림 3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021920"/>
            <a:ext cx="187452" cy="187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5984" y="1666873"/>
            <a:ext cx="6572296" cy="1214446"/>
          </a:xfrm>
          <a:prstGeom prst="roundRect">
            <a:avLst>
              <a:gd name="adj" fmla="val 5325"/>
            </a:avLst>
          </a:prstGeom>
          <a:gradFill>
            <a:gsLst>
              <a:gs pos="14167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9050"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/>
          <a:lstStyle>
            <a:defPPr>
              <a:defRPr lang="ko-KR"/>
            </a:defPPr>
            <a:lvl1pPr algn="ctr">
              <a:defRPr sz="1400" spc="-2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HelveticaNeue LT 67 MdCn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그룹 1"/>
          <p:cNvGrpSpPr>
            <a:grpSpLocks/>
          </p:cNvGrpSpPr>
          <p:nvPr/>
        </p:nvGrpSpPr>
        <p:grpSpPr bwMode="auto">
          <a:xfrm>
            <a:off x="429511" y="3214686"/>
            <a:ext cx="1570720" cy="1476375"/>
            <a:chOff x="1977083" y="3654682"/>
            <a:chExt cx="1644515" cy="1545448"/>
          </a:xfrm>
        </p:grpSpPr>
        <p:grpSp>
          <p:nvGrpSpPr>
            <p:cNvPr id="7" name="그룹 92"/>
            <p:cNvGrpSpPr>
              <a:grpSpLocks/>
            </p:cNvGrpSpPr>
            <p:nvPr/>
          </p:nvGrpSpPr>
          <p:grpSpPr bwMode="auto">
            <a:xfrm>
              <a:off x="1977083" y="3654682"/>
              <a:ext cx="1642138" cy="1545448"/>
              <a:chOff x="823123" y="2210043"/>
              <a:chExt cx="1453256" cy="1367689"/>
            </a:xfrm>
          </p:grpSpPr>
          <p:grpSp>
            <p:nvGrpSpPr>
              <p:cNvPr id="9" name="그룹 93"/>
              <p:cNvGrpSpPr>
                <a:grpSpLocks/>
              </p:cNvGrpSpPr>
              <p:nvPr/>
            </p:nvGrpSpPr>
            <p:grpSpPr bwMode="auto">
              <a:xfrm>
                <a:off x="877546" y="2210043"/>
                <a:ext cx="1367944" cy="1367689"/>
                <a:chOff x="1548184" y="3288131"/>
                <a:chExt cx="1609256" cy="1608956"/>
              </a:xfrm>
            </p:grpSpPr>
            <p:sp>
              <p:nvSpPr>
                <p:cNvPr id="11" name="타원 10"/>
                <p:cNvSpPr/>
                <p:nvPr/>
              </p:nvSpPr>
              <p:spPr>
                <a:xfrm>
                  <a:off x="1548184" y="3288131"/>
                  <a:ext cx="1609256" cy="1608956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800" spc="-2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현 11"/>
                <p:cNvSpPr/>
                <p:nvPr/>
              </p:nvSpPr>
              <p:spPr>
                <a:xfrm rot="8324709">
                  <a:off x="1632973" y="3346953"/>
                  <a:ext cx="1455251" cy="1468822"/>
                </a:xfrm>
                <a:prstGeom prst="chord">
                  <a:avLst>
                    <a:gd name="adj1" fmla="val 1679545"/>
                    <a:gd name="adj2" fmla="val 1405243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직사각형 9"/>
              <p:cNvSpPr/>
              <p:nvPr/>
            </p:nvSpPr>
            <p:spPr>
              <a:xfrm>
                <a:off x="823123" y="3056873"/>
                <a:ext cx="1453256" cy="437043"/>
              </a:xfrm>
              <a:prstGeom prst="rect">
                <a:avLst/>
              </a:prstGeom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bevelT w="0" h="0"/>
                  <a:contourClr>
                    <a:schemeClr val="bg1"/>
                  </a:contourClr>
                </a:sp3d>
              </a:bodyPr>
              <a:lstStyle/>
              <a:p>
                <a:pPr algn="ctr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pc="-15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Cash –flow</a:t>
                </a:r>
              </a:p>
              <a:p>
                <a:pPr algn="ctr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pc="-15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Support</a:t>
                </a:r>
                <a:endParaRPr kumimoji="0" lang="en-US" altLang="ko-KR" spc="-1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8" name="그림 127" descr="2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9540" y="3854097"/>
              <a:ext cx="1022058" cy="70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그룹 3"/>
          <p:cNvGrpSpPr>
            <a:grpSpLocks/>
          </p:cNvGrpSpPr>
          <p:nvPr/>
        </p:nvGrpSpPr>
        <p:grpSpPr bwMode="auto">
          <a:xfrm>
            <a:off x="503220" y="4929198"/>
            <a:ext cx="1568450" cy="1476375"/>
            <a:chOff x="3992180" y="3692782"/>
            <a:chExt cx="1642138" cy="1545448"/>
          </a:xfrm>
        </p:grpSpPr>
        <p:grpSp>
          <p:nvGrpSpPr>
            <p:cNvPr id="16" name="그룹 128"/>
            <p:cNvGrpSpPr>
              <a:grpSpLocks/>
            </p:cNvGrpSpPr>
            <p:nvPr/>
          </p:nvGrpSpPr>
          <p:grpSpPr bwMode="auto">
            <a:xfrm>
              <a:off x="3992180" y="3692782"/>
              <a:ext cx="1642138" cy="1545448"/>
              <a:chOff x="873352" y="2210043"/>
              <a:chExt cx="1453256" cy="1367689"/>
            </a:xfrm>
          </p:grpSpPr>
          <p:grpSp>
            <p:nvGrpSpPr>
              <p:cNvPr id="18" name="그룹 129"/>
              <p:cNvGrpSpPr>
                <a:grpSpLocks/>
              </p:cNvGrpSpPr>
              <p:nvPr/>
            </p:nvGrpSpPr>
            <p:grpSpPr bwMode="auto">
              <a:xfrm>
                <a:off x="877764" y="2210043"/>
                <a:ext cx="1366473" cy="1367689"/>
                <a:chOff x="1548442" y="3288131"/>
                <a:chExt cx="1607526" cy="1608956"/>
              </a:xfrm>
            </p:grpSpPr>
            <p:sp>
              <p:nvSpPr>
                <p:cNvPr id="20" name="타원 19"/>
                <p:cNvSpPr/>
                <p:nvPr/>
              </p:nvSpPr>
              <p:spPr>
                <a:xfrm>
                  <a:off x="1548442" y="3288131"/>
                  <a:ext cx="1607526" cy="1608956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800" spc="-2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현 20"/>
                <p:cNvSpPr/>
                <p:nvPr/>
              </p:nvSpPr>
              <p:spPr>
                <a:xfrm rot="8324709">
                  <a:off x="1633232" y="3346953"/>
                  <a:ext cx="1453521" cy="1468822"/>
                </a:xfrm>
                <a:prstGeom prst="chord">
                  <a:avLst>
                    <a:gd name="adj1" fmla="val 1679545"/>
                    <a:gd name="adj2" fmla="val 1405243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직사각형 18"/>
              <p:cNvSpPr/>
              <p:nvPr/>
            </p:nvSpPr>
            <p:spPr>
              <a:xfrm>
                <a:off x="873352" y="3030401"/>
                <a:ext cx="1453256" cy="437043"/>
              </a:xfrm>
              <a:prstGeom prst="rect">
                <a:avLst/>
              </a:prstGeom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bevelT w="0" h="0"/>
                  <a:contourClr>
                    <a:schemeClr val="bg1"/>
                  </a:contourClr>
                </a:sp3d>
              </a:bodyPr>
              <a:lstStyle/>
              <a:p>
                <a:pPr algn="ctr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pc="-15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Business</a:t>
                </a:r>
              </a:p>
              <a:p>
                <a:pPr algn="ctr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pc="-15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Efficiency</a:t>
                </a:r>
                <a:endParaRPr kumimoji="0" lang="en-US" altLang="ko-KR" spc="-1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7" name="그림 134" descr="1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6559" y="3940504"/>
              <a:ext cx="730682" cy="6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그룹 135"/>
          <p:cNvGrpSpPr>
            <a:grpSpLocks/>
          </p:cNvGrpSpPr>
          <p:nvPr/>
        </p:nvGrpSpPr>
        <p:grpSpPr bwMode="auto">
          <a:xfrm>
            <a:off x="257144" y="1523997"/>
            <a:ext cx="2003426" cy="1476375"/>
            <a:chOff x="651081" y="2210043"/>
            <a:chExt cx="1855191" cy="1367689"/>
          </a:xfrm>
        </p:grpSpPr>
        <p:grpSp>
          <p:nvGrpSpPr>
            <p:cNvPr id="27" name="그룹 136"/>
            <p:cNvGrpSpPr>
              <a:grpSpLocks/>
            </p:cNvGrpSpPr>
            <p:nvPr/>
          </p:nvGrpSpPr>
          <p:grpSpPr bwMode="auto">
            <a:xfrm>
              <a:off x="877469" y="2210043"/>
              <a:ext cx="1367138" cy="1367689"/>
              <a:chOff x="1548093" y="3288131"/>
              <a:chExt cx="1608308" cy="1608956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1548093" y="3288131"/>
                <a:ext cx="1608308" cy="160895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spc="-2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현 29"/>
              <p:cNvSpPr/>
              <p:nvPr/>
            </p:nvSpPr>
            <p:spPr>
              <a:xfrm rot="8324709">
                <a:off x="1632831" y="3346953"/>
                <a:ext cx="1454395" cy="1468822"/>
              </a:xfrm>
              <a:prstGeom prst="chord">
                <a:avLst>
                  <a:gd name="adj1" fmla="val 1679545"/>
                  <a:gd name="adj2" fmla="val 1405243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651081" y="3081481"/>
              <a:ext cx="1855191" cy="437043"/>
            </a:xfrm>
            <a:prstGeom prst="rect">
              <a:avLst/>
            </a:prstGeom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pc="-1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Easier Market </a:t>
              </a: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pc="-1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Entry</a:t>
              </a:r>
              <a:endParaRPr kumimoji="0" lang="en-US" altLang="ko-KR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2" descr="C:\Users\mono\Desktop\2012.04.12_통계청\본격작업\2012.05.09_2차 정리 시작\아이콘\208979 [Converted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781" y="3441705"/>
            <a:ext cx="484188" cy="606425"/>
          </a:xfrm>
          <a:prstGeom prst="rect">
            <a:avLst/>
          </a:prstGeom>
          <a:noFill/>
          <a:effectLst>
            <a:outerShdw blurRad="50800" dist="38100" dir="5400000" sx="98000" sy="98000" algn="t" rotWithShape="0">
              <a:prstClr val="black">
                <a:alpha val="72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32" name="그림 119" descr="07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6158" y="5167328"/>
            <a:ext cx="476430" cy="5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285984" y="3328988"/>
            <a:ext cx="6572296" cy="1214446"/>
          </a:xfrm>
          <a:prstGeom prst="roundRect">
            <a:avLst>
              <a:gd name="adj" fmla="val 5325"/>
            </a:avLst>
          </a:prstGeom>
          <a:gradFill>
            <a:gsLst>
              <a:gs pos="14167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9050"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/>
          <a:lstStyle>
            <a:defPPr>
              <a:defRPr lang="ko-KR"/>
            </a:defPPr>
            <a:lvl1pPr algn="ctr">
              <a:defRPr sz="1400" spc="-2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HelveticaNeue LT 67 MdCn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5984" y="5072074"/>
            <a:ext cx="6572296" cy="1214446"/>
          </a:xfrm>
          <a:prstGeom prst="roundRect">
            <a:avLst>
              <a:gd name="adj" fmla="val 5325"/>
            </a:avLst>
          </a:prstGeom>
          <a:gradFill>
            <a:gsLst>
              <a:gs pos="14167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9050"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/>
          <a:lstStyle>
            <a:defPPr>
              <a:defRPr lang="ko-KR"/>
            </a:defPPr>
            <a:lvl1pPr algn="ctr">
              <a:defRPr sz="1400" spc="-2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HelveticaNeue LT 67 MdCn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그림 36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6580" y="1937946"/>
            <a:ext cx="176594" cy="17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그림 39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1724" y="3597511"/>
            <a:ext cx="176594" cy="17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그림 41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6580" y="5252670"/>
            <a:ext cx="176594" cy="17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그림 42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6012" y="5654981"/>
            <a:ext cx="176594" cy="17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671778" y="1843472"/>
            <a:ext cx="590075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Competition among SMEs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targeted products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그림 76" descr="1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143" y="1643050"/>
            <a:ext cx="443709" cy="8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 descr="26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6955" y="1904992"/>
            <a:ext cx="5175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643174" y="3486094"/>
            <a:ext cx="592935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Prompt payment upon delivery</a:t>
            </a:r>
            <a:endParaRPr lang="en-US" altLang="ko-K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" name="그림 47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1722" y="4040425"/>
            <a:ext cx="176594" cy="17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643172" y="3929008"/>
            <a:ext cx="497205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Upfront payment &amp; loans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public contracts </a:t>
            </a:r>
            <a:endParaRPr lang="en-US" altLang="ko-K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643174" y="5126965"/>
            <a:ext cx="621510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Stockpile &amp; release of raw materials </a:t>
            </a:r>
            <a:r>
              <a:rPr lang="en-US" altLang="ko-KR" sz="2000" spc="-3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stable production</a:t>
            </a:r>
            <a:endParaRPr lang="en-US" altLang="ko-KR" sz="2000" spc="-3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643174" y="5543564"/>
            <a:ext cx="557216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Work efficiency and low transaction costs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through end-to-end </a:t>
            </a: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e-Procurement</a:t>
            </a:r>
            <a:endParaRPr lang="en-US" altLang="ko-KR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" name="그림 52" descr="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6580" y="2372863"/>
            <a:ext cx="176594" cy="17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671778" y="2243072"/>
            <a:ext cx="590075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Priority purchasing for excellent SME products</a:t>
            </a:r>
            <a:endParaRPr lang="en-US" altLang="ko-K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2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(1) - Easier Market Entry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292895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그림 3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1671209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그림 124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52474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652278" y="1956191"/>
            <a:ext cx="83343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Designate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set-aside products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to be procurement through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competition among SME manufacturers</a:t>
            </a: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6" name="그림 13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16" y="3744961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709202" y="3634671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207 products </a:t>
            </a:r>
            <a:r>
              <a:rPr lang="en-US" altLang="ko-KR" sz="2000" spc="-50" dirty="0" smtClean="0">
                <a:latin typeface="Calibri" pitchFamily="34" charset="0"/>
                <a:cs typeface="Calibri" pitchFamily="34" charset="0"/>
              </a:rPr>
              <a:t>in 2014, including furniture, guardrails, water tanks, motors, etc.</a:t>
            </a:r>
          </a:p>
        </p:txBody>
      </p:sp>
      <p:pic>
        <p:nvPicPr>
          <p:cNvPr id="138" name="그림 13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624" y="3387771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700510" y="3248453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Annually announced by Small &amp; Medium Business Administration </a:t>
            </a:r>
          </a:p>
        </p:txBody>
      </p:sp>
      <p:grpSp>
        <p:nvGrpSpPr>
          <p:cNvPr id="20" name="그룹 178"/>
          <p:cNvGrpSpPr>
            <a:grpSpLocks/>
          </p:cNvGrpSpPr>
          <p:nvPr/>
        </p:nvGrpSpPr>
        <p:grpSpPr bwMode="auto">
          <a:xfrm>
            <a:off x="236565" y="957240"/>
            <a:ext cx="8264525" cy="471496"/>
            <a:chOff x="483450" y="2799448"/>
            <a:chExt cx="8265013" cy="814942"/>
          </a:xfrm>
        </p:grpSpPr>
        <p:sp>
          <p:nvSpPr>
            <p:cNvPr id="21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Competition among SMEs for Set-aside Products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8596" y="2694965"/>
            <a:ext cx="80724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Products for Inter-SME Competition 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7" name="그림 26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62" y="2866000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40500"/>
            <a:ext cx="7000924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직사각형 29"/>
          <p:cNvSpPr/>
          <p:nvPr/>
        </p:nvSpPr>
        <p:spPr bwMode="auto">
          <a:xfrm>
            <a:off x="0" y="4171276"/>
            <a:ext cx="9144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pic>
        <p:nvPicPr>
          <p:cNvPr id="125" name="그림 124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05811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666792" y="1988098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PPS annually certifies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Excellent Government Supply Products</a:t>
            </a:r>
          </a:p>
        </p:txBody>
      </p:sp>
      <p:pic>
        <p:nvPicPr>
          <p:cNvPr id="20" name="그림 19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70771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66792" y="2370305"/>
            <a:ext cx="8334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spc="-50" dirty="0" smtClean="0">
                <a:latin typeface="Calibri" pitchFamily="34" charset="0"/>
                <a:cs typeface="Calibri" pitchFamily="34" charset="0"/>
              </a:rPr>
              <a:t>Certified products are available </a:t>
            </a:r>
            <a:r>
              <a:rPr lang="en-US" altLang="ko-KR" sz="2000" b="1" spc="-5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 KONEPS Online Shopping Mall for direct ordering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952" y="104775"/>
            <a:ext cx="8443576" cy="523220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"/>
          </a:sp3d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 spc="-150">
                <a:gradFill>
                  <a:gsLst>
                    <a:gs pos="0">
                      <a:srgbClr val="FFEF25"/>
                    </a:gs>
                    <a:gs pos="100000">
                      <a:srgbClr val="EA8B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pc="0" dirty="0" smtClean="0">
                <a:solidFill>
                  <a:schemeClr val="bg1"/>
                </a:solidFill>
              </a:rPr>
              <a:t>SME Policies (1) - Easier Market Entry</a:t>
            </a:r>
            <a:endParaRPr lang="ko-KR" altLang="en-US" spc="0" dirty="0">
              <a:solidFill>
                <a:schemeClr val="bg1"/>
              </a:solidFill>
            </a:endParaRPr>
          </a:p>
        </p:txBody>
      </p:sp>
      <p:grpSp>
        <p:nvGrpSpPr>
          <p:cNvPr id="24" name="그룹 178"/>
          <p:cNvGrpSpPr>
            <a:grpSpLocks/>
          </p:cNvGrpSpPr>
          <p:nvPr/>
        </p:nvGrpSpPr>
        <p:grpSpPr bwMode="auto">
          <a:xfrm>
            <a:off x="228796" y="957240"/>
            <a:ext cx="8264525" cy="471496"/>
            <a:chOff x="483450" y="2799448"/>
            <a:chExt cx="8265013" cy="814942"/>
          </a:xfrm>
        </p:grpSpPr>
        <p:sp>
          <p:nvSpPr>
            <p:cNvPr id="25" name="이등변 삼각형 36"/>
            <p:cNvSpPr/>
            <p:nvPr/>
          </p:nvSpPr>
          <p:spPr>
            <a:xfrm rot="17100000">
              <a:off x="442086" y="2840812"/>
              <a:ext cx="212912" cy="130183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47443"/>
                <a:gd name="connsiteY0" fmla="*/ 216024 h 216024"/>
                <a:gd name="connsiteX1" fmla="*/ 144016 w 247443"/>
                <a:gd name="connsiteY1" fmla="*/ 0 h 216024"/>
                <a:gd name="connsiteX2" fmla="*/ 247443 w 247443"/>
                <a:gd name="connsiteY2" fmla="*/ 138150 h 216024"/>
                <a:gd name="connsiteX3" fmla="*/ 0 w 247443"/>
                <a:gd name="connsiteY3" fmla="*/ 216024 h 216024"/>
                <a:gd name="connsiteX0" fmla="*/ 0 w 249336"/>
                <a:gd name="connsiteY0" fmla="*/ 172157 h 172157"/>
                <a:gd name="connsiteX1" fmla="*/ 145909 w 249336"/>
                <a:gd name="connsiteY1" fmla="*/ 0 h 172157"/>
                <a:gd name="connsiteX2" fmla="*/ 249336 w 249336"/>
                <a:gd name="connsiteY2" fmla="*/ 138150 h 172157"/>
                <a:gd name="connsiteX3" fmla="*/ 0 w 249336"/>
                <a:gd name="connsiteY3" fmla="*/ 172157 h 172157"/>
                <a:gd name="connsiteX0" fmla="*/ 0 w 241038"/>
                <a:gd name="connsiteY0" fmla="*/ 172157 h 172157"/>
                <a:gd name="connsiteX1" fmla="*/ 145909 w 241038"/>
                <a:gd name="connsiteY1" fmla="*/ 0 h 172157"/>
                <a:gd name="connsiteX2" fmla="*/ 241038 w 241038"/>
                <a:gd name="connsiteY2" fmla="*/ 125582 h 172157"/>
                <a:gd name="connsiteX3" fmla="*/ 0 w 241038"/>
                <a:gd name="connsiteY3" fmla="*/ 172157 h 172157"/>
                <a:gd name="connsiteX0" fmla="*/ 0 w 254058"/>
                <a:gd name="connsiteY0" fmla="*/ 187972 h 187972"/>
                <a:gd name="connsiteX1" fmla="*/ 158929 w 254058"/>
                <a:gd name="connsiteY1" fmla="*/ 0 h 187972"/>
                <a:gd name="connsiteX2" fmla="*/ 254058 w 254058"/>
                <a:gd name="connsiteY2" fmla="*/ 125582 h 187972"/>
                <a:gd name="connsiteX3" fmla="*/ 0 w 254058"/>
                <a:gd name="connsiteY3" fmla="*/ 187972 h 187972"/>
                <a:gd name="connsiteX0" fmla="*/ 0 w 264511"/>
                <a:gd name="connsiteY0" fmla="*/ 213195 h 213196"/>
                <a:gd name="connsiteX1" fmla="*/ 169382 w 264511"/>
                <a:gd name="connsiteY1" fmla="*/ 0 h 213196"/>
                <a:gd name="connsiteX2" fmla="*/ 264511 w 264511"/>
                <a:gd name="connsiteY2" fmla="*/ 125582 h 213196"/>
                <a:gd name="connsiteX3" fmla="*/ 0 w 264511"/>
                <a:gd name="connsiteY3" fmla="*/ 213195 h 213196"/>
                <a:gd name="connsiteX0" fmla="*/ 0 w 264511"/>
                <a:gd name="connsiteY0" fmla="*/ 226198 h 226197"/>
                <a:gd name="connsiteX1" fmla="*/ 169943 w 264511"/>
                <a:gd name="connsiteY1" fmla="*/ 0 h 226197"/>
                <a:gd name="connsiteX2" fmla="*/ 264511 w 264511"/>
                <a:gd name="connsiteY2" fmla="*/ 138585 h 226197"/>
                <a:gd name="connsiteX3" fmla="*/ 0 w 264511"/>
                <a:gd name="connsiteY3" fmla="*/ 226198 h 22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11" h="226197">
                  <a:moveTo>
                    <a:pt x="0" y="226198"/>
                  </a:moveTo>
                  <a:lnTo>
                    <a:pt x="169943" y="0"/>
                  </a:lnTo>
                  <a:lnTo>
                    <a:pt x="264511" y="138585"/>
                  </a:lnTo>
                  <a:lnTo>
                    <a:pt x="0" y="22619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elveticaNeueLT Pro 67 MdCn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91387" y="2860629"/>
              <a:ext cx="8257076" cy="753761"/>
            </a:xfrm>
            <a:prstGeom prst="rect">
              <a:avLst/>
            </a:prstGeom>
            <a:gradFill flip="none" rotWithShape="1">
              <a:gsLst>
                <a:gs pos="0">
                  <a:srgbClr val="0868B8">
                    <a:shade val="30000"/>
                    <a:satMod val="115000"/>
                    <a:alpha val="0"/>
                  </a:srgbClr>
                </a:gs>
                <a:gs pos="43000">
                  <a:srgbClr val="0070C0">
                    <a:lumMod val="93000"/>
                  </a:srgbClr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127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dirty="0" smtClean="0">
                  <a:latin typeface="Calibri" pitchFamily="34" charset="0"/>
                  <a:cs typeface="Calibri" pitchFamily="34" charset="0"/>
                </a:rPr>
                <a:t>Excellent Government Supply Products</a:t>
              </a:r>
              <a:endParaRPr kumimoji="0" lang="ko-KR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35719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Policy Instrument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그림 27" descr="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862" y="1671209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그림 28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02" y="3570237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9202" y="3456389"/>
            <a:ext cx="8149078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latinLnBrk="0"/>
            <a:r>
              <a:rPr lang="en-US" altLang="ko-KR" sz="2000" spc="-50" dirty="0" smtClean="0">
                <a:latin typeface="Calibri" pitchFamily="34" charset="0"/>
                <a:cs typeface="Calibri" pitchFamily="34" charset="0"/>
              </a:rPr>
              <a:t>Approx.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1,070 SME manufactured products </a:t>
            </a:r>
            <a:r>
              <a:rPr lang="en-US" altLang="ko-KR" sz="2000" spc="-5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good performance,  technology and quality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28596" y="2952314"/>
            <a:ext cx="80724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Excellent Government Supply Products</a:t>
            </a:r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4" name="그림 33" descr="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862" y="3123349"/>
            <a:ext cx="187452" cy="1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276" y="4219580"/>
            <a:ext cx="6858016" cy="258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직사각형 37"/>
          <p:cNvSpPr/>
          <p:nvPr/>
        </p:nvSpPr>
        <p:spPr bwMode="auto">
          <a:xfrm>
            <a:off x="0" y="4250256"/>
            <a:ext cx="9144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19050">
          <a:noFill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1400"/>
          </a:lnSpc>
          <a:spcBef>
            <a:spcPct val="50000"/>
          </a:spcBef>
          <a:buSzPct val="65000"/>
          <a:defRPr dirty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11234</TotalTime>
  <Words>2879</Words>
  <Application>Microsoft Office PowerPoint</Application>
  <PresentationFormat>화면 슬라이드 쇼(4:3)</PresentationFormat>
  <Paragraphs>397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cji07</dc:creator>
  <cp:lastModifiedBy>user</cp:lastModifiedBy>
  <cp:revision>2527</cp:revision>
  <dcterms:created xsi:type="dcterms:W3CDTF">2011-07-21T11:19:27Z</dcterms:created>
  <dcterms:modified xsi:type="dcterms:W3CDTF">2014-10-20T04:19:21Z</dcterms:modified>
</cp:coreProperties>
</file>